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3" r:id="rId8"/>
    <p:sldId id="332" r:id="rId9"/>
    <p:sldId id="334" r:id="rId10"/>
    <p:sldId id="298" r:id="rId11"/>
    <p:sldId id="262" r:id="rId12"/>
    <p:sldId id="335" r:id="rId13"/>
    <p:sldId id="263" r:id="rId14"/>
    <p:sldId id="299" r:id="rId15"/>
    <p:sldId id="336" r:id="rId16"/>
    <p:sldId id="302" r:id="rId17"/>
    <p:sldId id="264" r:id="rId18"/>
    <p:sldId id="337" r:id="rId19"/>
    <p:sldId id="266" r:id="rId20"/>
    <p:sldId id="265" r:id="rId21"/>
    <p:sldId id="276" r:id="rId22"/>
    <p:sldId id="338" r:id="rId23"/>
    <p:sldId id="303" r:id="rId24"/>
    <p:sldId id="339"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23" r:id="rId52"/>
    <p:sldId id="324" r:id="rId53"/>
    <p:sldId id="288" r:id="rId54"/>
    <p:sldId id="289" r:id="rId55"/>
    <p:sldId id="320" r:id="rId56"/>
    <p:sldId id="274" r:id="rId57"/>
    <p:sldId id="275"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22" d="100"/>
          <a:sy n="122" d="100"/>
        </p:scale>
        <p:origin x="96" y="3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anderGobTech/coursera-ibmds-10"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LanderGobTech/coursera-ibmds-10/blob/main/jupyter-labs-spacex-data-collection-api-v2.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nderGobTech/coursera-ibmds-10/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derGobTech/coursera-ibmds-10/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anderGobTech/coursera-ibmds-10/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nderGobTech/coursera-ibmds-10/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LanderGobTech/coursera-ibmds-10/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anderGobTech/coursera-ibmds-10/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Lander Laparra</a:t>
            </a:r>
          </a:p>
          <a:p>
            <a:r>
              <a:rPr lang="en-US" dirty="0">
                <a:solidFill>
                  <a:schemeClr val="bg2"/>
                </a:solidFill>
                <a:latin typeface="Abadi" panose="020B0604020104020204" pitchFamily="34" charset="0"/>
                <a:ea typeface="SF Pro" pitchFamily="2" charset="0"/>
                <a:cs typeface="SF Pro" pitchFamily="2" charset="0"/>
              </a:rPr>
              <a:t>2025/06/26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0837"/>
            <a:ext cx="10589288" cy="4572000"/>
          </a:xfrm>
          <a:prstGeom prst="rect">
            <a:avLst/>
          </a:prstGeom>
        </p:spPr>
        <p:txBody>
          <a:bodyPr/>
          <a:lstStyle/>
          <a:p>
            <a:pPr marL="0" indent="0">
              <a:buNone/>
            </a:pPr>
            <a:r>
              <a:rPr lang="en-US" sz="2000" b="1" dirty="0"/>
              <a:t>Key Points:</a:t>
            </a:r>
          </a:p>
          <a:p>
            <a:pPr marL="0" indent="0">
              <a:buNone/>
            </a:pPr>
            <a:endParaRPr lang="en-US" sz="2000" b="1" dirty="0"/>
          </a:p>
          <a:p>
            <a:r>
              <a:rPr lang="en-US" sz="2000" b="1" dirty="0"/>
              <a:t>Data Sources: </a:t>
            </a:r>
            <a:br>
              <a:rPr lang="en-US" sz="2000" b="1" dirty="0"/>
            </a:br>
            <a:r>
              <a:rPr lang="en-US" sz="2000" dirty="0"/>
              <a:t>SpaceX API, Web Scraping, SQL Database.</a:t>
            </a:r>
            <a:br>
              <a:rPr lang="en-US" sz="2000" dirty="0"/>
            </a:br>
            <a:endParaRPr lang="en-US" sz="2000" dirty="0"/>
          </a:p>
          <a:p>
            <a:r>
              <a:rPr lang="en-US" sz="2000" b="1" dirty="0"/>
              <a:t>Tools Used: </a:t>
            </a:r>
            <a:br>
              <a:rPr lang="en-US" sz="2000" b="1" dirty="0"/>
            </a:br>
            <a:r>
              <a:rPr lang="en-US" sz="2000" dirty="0"/>
              <a:t>Python (requests, </a:t>
            </a:r>
            <a:r>
              <a:rPr lang="en-US" sz="2000" dirty="0" err="1"/>
              <a:t>BeautifulSoup</a:t>
            </a:r>
            <a:r>
              <a:rPr lang="en-US" sz="2000" dirty="0"/>
              <a:t>, pandas, </a:t>
            </a:r>
            <a:r>
              <a:rPr lang="en-US" sz="2000" dirty="0" err="1"/>
              <a:t>SQLAlchemy</a:t>
            </a:r>
            <a:r>
              <a:rPr lang="en-US" sz="2000" dirty="0"/>
              <a:t>), </a:t>
            </a:r>
            <a:r>
              <a:rPr lang="en-US" sz="2000" dirty="0" err="1"/>
              <a:t>PowerBI</a:t>
            </a:r>
            <a:r>
              <a:rPr lang="en-US" sz="2000" dirty="0"/>
              <a:t> (for visualizations).</a:t>
            </a:r>
            <a:br>
              <a:rPr lang="en-US" sz="2000" dirty="0"/>
            </a:br>
            <a:endParaRPr lang="en-US" sz="2000" dirty="0"/>
          </a:p>
          <a:p>
            <a:r>
              <a:rPr lang="en-US" sz="2000" b="1" dirty="0"/>
              <a:t>Data Sources Outcome: </a:t>
            </a:r>
            <a:br>
              <a:rPr lang="en-US" sz="2000" b="1" dirty="0"/>
            </a:br>
            <a:r>
              <a:rPr lang="en-US" sz="2000" dirty="0"/>
              <a:t>Detailed launch data including both successful and failed landings.</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4"/>
              </a:rPr>
              <a:t>Notebook Link</a:t>
            </a: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descr="Diagrama&#10;&#10;El contenido generado por IA puede ser incorrecto.">
            <a:extLst>
              <a:ext uri="{FF2B5EF4-FFF2-40B4-BE49-F238E27FC236}">
                <a16:creationId xmlns:a16="http://schemas.microsoft.com/office/drawing/2014/main" id="{DB1B7AAA-9E6B-B3DD-309F-77D7247DA59F}"/>
              </a:ext>
            </a:extLst>
          </p:cNvPr>
          <p:cNvPicPr>
            <a:picLocks noChangeAspect="1"/>
          </p:cNvPicPr>
          <p:nvPr/>
        </p:nvPicPr>
        <p:blipFill>
          <a:blip r:embed="rId5"/>
          <a:stretch>
            <a:fillRect/>
          </a:stretch>
        </p:blipFill>
        <p:spPr>
          <a:xfrm>
            <a:off x="8173270" y="1376314"/>
            <a:ext cx="1612367" cy="526487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1B096FE-9307-E9F2-18A4-FB8CC81F2D7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1FE7645-6BCD-C75C-D997-CA7E9410C09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8822C5D1-DF83-8993-A64F-3C78D368006F}"/>
              </a:ext>
            </a:extLst>
          </p:cNvPr>
          <p:cNvSpPr>
            <a:spLocks noGrp="1"/>
          </p:cNvSpPr>
          <p:nvPr>
            <p:ph type="body" sz="half" idx="4294967295"/>
          </p:nvPr>
        </p:nvSpPr>
        <p:spPr>
          <a:xfrm>
            <a:off x="770011" y="1574277"/>
            <a:ext cx="10566327" cy="4666268"/>
          </a:xfrm>
          <a:prstGeom prst="rect">
            <a:avLst/>
          </a:prstGeom>
        </p:spPr>
        <p:txBody>
          <a:bodyPr vert="horz" lIns="91440" tIns="45720" rIns="91440" bIns="45720" rtlCol="0" anchor="t">
            <a:normAutofit fontScale="62500" lnSpcReduction="20000"/>
          </a:bodyPr>
          <a:lstStyle/>
          <a:p>
            <a:pPr marL="0" indent="0">
              <a:buNone/>
            </a:pPr>
            <a:r>
              <a:rPr lang="en-US" b="1" dirty="0">
                <a:latin typeface="Abadi" panose="020B0604020104020204" pitchFamily="34" charset="0"/>
              </a:rPr>
              <a:t>API Endpoints:</a:t>
            </a:r>
          </a:p>
          <a:p>
            <a:r>
              <a:rPr lang="en-US" dirty="0">
                <a:latin typeface="Abadi" panose="020B0604020104020204" pitchFamily="34" charset="0"/>
              </a:rPr>
              <a:t>Request to SpaceX Launches (Past Data):</a:t>
            </a:r>
          </a:p>
          <a:p>
            <a:pPr lvl="1"/>
            <a:r>
              <a:rPr lang="en-US" dirty="0">
                <a:latin typeface="Abadi" panose="020B0604020104020204" pitchFamily="34" charset="0"/>
              </a:rPr>
              <a:t>Endpoint: /v4/launches/past</a:t>
            </a:r>
          </a:p>
          <a:p>
            <a:pPr lvl="1"/>
            <a:r>
              <a:rPr lang="en-US" dirty="0">
                <a:latin typeface="Abadi" panose="020B0604020104020204" pitchFamily="34" charset="0"/>
              </a:rPr>
              <a:t>Purpose: This endpoint is used to pull historical SpaceX launches data including information like the launch site, payload mass, orbit type, landing outcomes, and rocket details.</a:t>
            </a:r>
          </a:p>
          <a:p>
            <a:r>
              <a:rPr lang="en-US" dirty="0">
                <a:latin typeface="Abadi" panose="020B0604020104020204" pitchFamily="34" charset="0"/>
              </a:rPr>
              <a:t>Request to SpaceX Rocket Data:</a:t>
            </a:r>
          </a:p>
          <a:p>
            <a:pPr lvl="1"/>
            <a:r>
              <a:rPr lang="en-US" dirty="0">
                <a:latin typeface="Abadi" panose="020B0604020104020204" pitchFamily="34" charset="0"/>
              </a:rPr>
              <a:t>Endpoint: /v4/rockets/{</a:t>
            </a:r>
            <a:r>
              <a:rPr lang="en-US" dirty="0" err="1">
                <a:latin typeface="Abadi" panose="020B0604020104020204" pitchFamily="34" charset="0"/>
              </a:rPr>
              <a:t>rocket_id</a:t>
            </a:r>
            <a:r>
              <a:rPr lang="en-US" dirty="0">
                <a:latin typeface="Abadi" panose="020B0604020104020204" pitchFamily="34" charset="0"/>
              </a:rPr>
              <a:t>}</a:t>
            </a:r>
          </a:p>
          <a:p>
            <a:pPr lvl="1"/>
            <a:r>
              <a:rPr lang="en-US" dirty="0">
                <a:latin typeface="Abadi" panose="020B0604020104020204" pitchFamily="34" charset="0"/>
              </a:rPr>
              <a:t>Purpose: To gather detailed information about the rocket (booster version) used in each launch.</a:t>
            </a:r>
          </a:p>
          <a:p>
            <a:r>
              <a:rPr lang="en-US" dirty="0">
                <a:latin typeface="Abadi" panose="020B0604020104020204" pitchFamily="34" charset="0"/>
              </a:rPr>
              <a:t>Request to SpaceX Launchpad Data:</a:t>
            </a:r>
          </a:p>
          <a:p>
            <a:pPr lvl="1"/>
            <a:r>
              <a:rPr lang="en-US" dirty="0">
                <a:latin typeface="Abadi" panose="020B0604020104020204" pitchFamily="34" charset="0"/>
              </a:rPr>
              <a:t>Endpoint: /v4/launchpads/{</a:t>
            </a:r>
            <a:r>
              <a:rPr lang="en-US" dirty="0" err="1">
                <a:latin typeface="Abadi" panose="020B0604020104020204" pitchFamily="34" charset="0"/>
              </a:rPr>
              <a:t>launchpad_id</a:t>
            </a:r>
            <a:r>
              <a:rPr lang="en-US" dirty="0">
                <a:latin typeface="Abadi" panose="020B0604020104020204" pitchFamily="34" charset="0"/>
              </a:rPr>
              <a:t>}</a:t>
            </a:r>
          </a:p>
          <a:p>
            <a:pPr lvl="1"/>
            <a:r>
              <a:rPr lang="en-US" dirty="0">
                <a:latin typeface="Abadi" panose="020B0604020104020204" pitchFamily="34" charset="0"/>
              </a:rPr>
              <a:t>Purpose: To get information about the launch site location, including longitude, latitude, and name.</a:t>
            </a:r>
          </a:p>
          <a:p>
            <a:r>
              <a:rPr lang="en-US" dirty="0">
                <a:latin typeface="Abadi" panose="020B0604020104020204" pitchFamily="34" charset="0"/>
              </a:rPr>
              <a:t>Request to SpaceX Payload Data:</a:t>
            </a:r>
          </a:p>
          <a:p>
            <a:pPr lvl="1"/>
            <a:r>
              <a:rPr lang="en-US" dirty="0">
                <a:latin typeface="Abadi" panose="020B0604020104020204" pitchFamily="34" charset="0"/>
              </a:rPr>
              <a:t>Endpoint: /v4/payloads/{</a:t>
            </a:r>
            <a:r>
              <a:rPr lang="en-US" dirty="0" err="1">
                <a:latin typeface="Abadi" panose="020B0604020104020204" pitchFamily="34" charset="0"/>
              </a:rPr>
              <a:t>payload_id</a:t>
            </a:r>
            <a:r>
              <a:rPr lang="en-US" dirty="0">
                <a:latin typeface="Abadi" panose="020B0604020104020204" pitchFamily="34" charset="0"/>
              </a:rPr>
              <a:t>}</a:t>
            </a:r>
          </a:p>
          <a:p>
            <a:pPr lvl="1"/>
            <a:r>
              <a:rPr lang="en-US" dirty="0">
                <a:latin typeface="Abadi" panose="020B0604020104020204" pitchFamily="34" charset="0"/>
              </a:rPr>
              <a:t>Purpose: To collect details about the payload (payload mass, orbit type).</a:t>
            </a:r>
          </a:p>
          <a:p>
            <a:r>
              <a:rPr lang="en-US" dirty="0">
                <a:latin typeface="Abadi" panose="020B0604020104020204" pitchFamily="34" charset="0"/>
              </a:rPr>
              <a:t>Request to SpaceX Core Data:</a:t>
            </a:r>
          </a:p>
          <a:p>
            <a:pPr lvl="1"/>
            <a:r>
              <a:rPr lang="en-US" dirty="0">
                <a:latin typeface="Abadi" panose="020B0604020104020204" pitchFamily="34" charset="0"/>
              </a:rPr>
              <a:t>Endpoint: /v4/cores/{</a:t>
            </a:r>
            <a:r>
              <a:rPr lang="en-US" dirty="0" err="1">
                <a:latin typeface="Abadi" panose="020B0604020104020204" pitchFamily="34" charset="0"/>
              </a:rPr>
              <a:t>core_id</a:t>
            </a:r>
            <a:r>
              <a:rPr lang="en-US" dirty="0">
                <a:latin typeface="Abadi" panose="020B0604020104020204" pitchFamily="34" charset="0"/>
              </a:rPr>
              <a:t>}</a:t>
            </a:r>
          </a:p>
          <a:p>
            <a:pPr lvl="1"/>
            <a:r>
              <a:rPr lang="en-US" dirty="0">
                <a:latin typeface="Abadi" panose="020B0604020104020204" pitchFamily="34" charset="0"/>
              </a:rPr>
              <a:t>Purpose: To retrieve data about the core, including landing success, type of landing, number of flights, and whether the core was reused.</a:t>
            </a:r>
          </a:p>
        </p:txBody>
      </p:sp>
      <p:sp>
        <p:nvSpPr>
          <p:cNvPr id="4" name="Title 1">
            <a:extLst>
              <a:ext uri="{FF2B5EF4-FFF2-40B4-BE49-F238E27FC236}">
                <a16:creationId xmlns:a16="http://schemas.microsoft.com/office/drawing/2014/main" id="{3C717B2E-8CE3-BD12-6076-6D022B2A23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75338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685441"/>
          </a:xfrm>
          <a:prstGeom prst="rect">
            <a:avLst/>
          </a:prstGeom>
        </p:spPr>
        <p:txBody>
          <a:bodyPr lIns="91440" tIns="45720" rIns="91440" bIns="45720" anchor="t">
            <a:noAutofit/>
          </a:bodyPr>
          <a:lstStyle/>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3"/>
              </a:rPr>
              <a:t>Notebook Link</a:t>
            </a:r>
            <a:endParaRPr lang="en-US" sz="1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uadroTexto 7">
            <a:extLst>
              <a:ext uri="{FF2B5EF4-FFF2-40B4-BE49-F238E27FC236}">
                <a16:creationId xmlns:a16="http://schemas.microsoft.com/office/drawing/2014/main" id="{15508093-E7AE-06DF-32EB-6315C313FB8F}"/>
              </a:ext>
            </a:extLst>
          </p:cNvPr>
          <p:cNvSpPr txBox="1"/>
          <p:nvPr/>
        </p:nvSpPr>
        <p:spPr>
          <a:xfrm>
            <a:off x="922411" y="2679641"/>
            <a:ext cx="4801230" cy="2862322"/>
          </a:xfrm>
          <a:prstGeom prst="rect">
            <a:avLst/>
          </a:prstGeom>
          <a:noFill/>
        </p:spPr>
        <p:txBody>
          <a:bodyPr wrap="square">
            <a:spAutoFit/>
          </a:bodyPr>
          <a:lstStyle/>
          <a:p>
            <a:r>
              <a:rPr lang="en-US" b="1" dirty="0">
                <a:latin typeface="Abadi" panose="020B0604020104020204" pitchFamily="34" charset="0"/>
              </a:rPr>
              <a:t>Key Steps:</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HTTP GET Request to Wikipedia page using requests.</a:t>
            </a:r>
          </a:p>
          <a:p>
            <a:pPr marL="285750" indent="-285750">
              <a:buFont typeface="Arial" panose="020B0604020202020204" pitchFamily="34" charset="0"/>
              <a:buChar char="•"/>
            </a:pPr>
            <a:r>
              <a:rPr lang="en-US" dirty="0">
                <a:latin typeface="Abadi" panose="020B0604020104020204" pitchFamily="34" charset="0"/>
              </a:rPr>
              <a:t>Parse the page using </a:t>
            </a:r>
            <a:r>
              <a:rPr lang="en-US" dirty="0" err="1">
                <a:latin typeface="Abadi" panose="020B0604020104020204" pitchFamily="34" charset="0"/>
              </a:rPr>
              <a:t>BeautifulSoup</a:t>
            </a:r>
            <a:r>
              <a:rPr lang="en-US" dirty="0">
                <a:latin typeface="Abadi" panose="020B0604020104020204" pitchFamily="34" charset="0"/>
              </a:rPr>
              <a:t>.</a:t>
            </a:r>
          </a:p>
          <a:p>
            <a:pPr marL="285750" indent="-285750">
              <a:buFont typeface="Arial" panose="020B0604020202020204" pitchFamily="34" charset="0"/>
              <a:buChar char="•"/>
            </a:pPr>
            <a:r>
              <a:rPr lang="en-US" dirty="0">
                <a:latin typeface="Abadi" panose="020B0604020104020204" pitchFamily="34" charset="0"/>
              </a:rPr>
              <a:t>Extract, clean, and process the table rows and columns.</a:t>
            </a:r>
          </a:p>
          <a:p>
            <a:pPr marL="285750" indent="-285750">
              <a:buFont typeface="Arial" panose="020B0604020202020204" pitchFamily="34" charset="0"/>
              <a:buChar char="•"/>
            </a:pPr>
            <a:r>
              <a:rPr lang="en-US" dirty="0">
                <a:latin typeface="Abadi" panose="020B0604020104020204" pitchFamily="34" charset="0"/>
              </a:rPr>
              <a:t>Store the clean data in a Pandas </a:t>
            </a:r>
            <a:r>
              <a:rPr lang="en-US" dirty="0" err="1">
                <a:latin typeface="Abadi" panose="020B0604020104020204" pitchFamily="34" charset="0"/>
              </a:rPr>
              <a:t>DataFrame</a:t>
            </a:r>
            <a:r>
              <a:rPr lang="en-US" dirty="0">
                <a:latin typeface="Abadi" panose="020B0604020104020204" pitchFamily="34" charset="0"/>
              </a:rPr>
              <a:t>.</a:t>
            </a:r>
          </a:p>
          <a:p>
            <a:pPr marL="285750" indent="-285750">
              <a:buFont typeface="Arial" panose="020B0604020202020204" pitchFamily="34" charset="0"/>
              <a:buChar char="•"/>
            </a:pPr>
            <a:r>
              <a:rPr lang="en-US" dirty="0">
                <a:latin typeface="Abadi" panose="020B0604020104020204" pitchFamily="34" charset="0"/>
              </a:rPr>
              <a:t>Export the </a:t>
            </a:r>
            <a:r>
              <a:rPr lang="en-US" dirty="0" err="1">
                <a:latin typeface="Abadi" panose="020B0604020104020204" pitchFamily="34" charset="0"/>
              </a:rPr>
              <a:t>DataFrame</a:t>
            </a:r>
            <a:r>
              <a:rPr lang="en-US" dirty="0">
                <a:latin typeface="Abadi" panose="020B0604020104020204" pitchFamily="34" charset="0"/>
              </a:rPr>
              <a:t> to a CSV file.</a:t>
            </a:r>
            <a:endParaRPr lang="es-ES" dirty="0">
              <a:latin typeface="Abadi" panose="020B0604020104020204" pitchFamily="34" charset="0"/>
            </a:endParaRPr>
          </a:p>
        </p:txBody>
      </p:sp>
      <p:pic>
        <p:nvPicPr>
          <p:cNvPr id="10" name="Imagen 9" descr="Diagrama&#10;&#10;El contenido generado por IA puede ser incorrecto.">
            <a:extLst>
              <a:ext uri="{FF2B5EF4-FFF2-40B4-BE49-F238E27FC236}">
                <a16:creationId xmlns:a16="http://schemas.microsoft.com/office/drawing/2014/main" id="{519586DD-2754-89DE-7CAF-4CF2230876D9}"/>
              </a:ext>
            </a:extLst>
          </p:cNvPr>
          <p:cNvPicPr>
            <a:picLocks noChangeAspect="1"/>
          </p:cNvPicPr>
          <p:nvPr/>
        </p:nvPicPr>
        <p:blipFill>
          <a:blip r:embed="rId4"/>
          <a:stretch>
            <a:fillRect/>
          </a:stretch>
        </p:blipFill>
        <p:spPr>
          <a:xfrm>
            <a:off x="8237477" y="1567693"/>
            <a:ext cx="1848895" cy="485951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4335"/>
            <a:ext cx="4340305" cy="671052"/>
          </a:xfrm>
          <a:prstGeom prst="rect">
            <a:avLst/>
          </a:prstGeom>
        </p:spPr>
        <p:txBody>
          <a:bodyPr/>
          <a:lstStyle/>
          <a:p>
            <a:pPr marL="0" indent="0">
              <a:lnSpc>
                <a:spcPct val="100000"/>
              </a:lnSpc>
              <a:spcBef>
                <a:spcPts val="1400"/>
              </a:spcBef>
              <a:buNone/>
            </a:pPr>
            <a:r>
              <a:rPr lang="es-ES" sz="2200" dirty="0">
                <a:solidFill>
                  <a:schemeClr val="accent3">
                    <a:lumMod val="25000"/>
                  </a:schemeClr>
                </a:solidFill>
                <a:latin typeface="Abadi" panose="020B0604020104020204" pitchFamily="34" charset="0"/>
                <a:hlinkClick r:id="rId3"/>
              </a:rPr>
              <a:t>Notebook Link</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Imagen 9">
            <a:extLst>
              <a:ext uri="{FF2B5EF4-FFF2-40B4-BE49-F238E27FC236}">
                <a16:creationId xmlns:a16="http://schemas.microsoft.com/office/drawing/2014/main" id="{E1BC3291-492C-8FED-90FC-FC7556E58FC2}"/>
              </a:ext>
            </a:extLst>
          </p:cNvPr>
          <p:cNvPicPr>
            <a:picLocks noChangeAspect="1"/>
          </p:cNvPicPr>
          <p:nvPr/>
        </p:nvPicPr>
        <p:blipFill>
          <a:blip r:embed="rId4"/>
          <a:stretch>
            <a:fillRect/>
          </a:stretch>
        </p:blipFill>
        <p:spPr>
          <a:xfrm>
            <a:off x="315362" y="3214687"/>
            <a:ext cx="11561275" cy="4286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7468B0F-85C3-5D6D-5F74-B545693EEC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82B6D5-1746-64AC-C3D3-5B9C774138C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A770CE8-1367-AF75-D037-B74AC7E6AAFC}"/>
              </a:ext>
            </a:extLst>
          </p:cNvPr>
          <p:cNvSpPr>
            <a:spLocks noGrp="1"/>
          </p:cNvSpPr>
          <p:nvPr>
            <p:ph idx="4294967295"/>
          </p:nvPr>
        </p:nvSpPr>
        <p:spPr>
          <a:xfrm>
            <a:off x="770011" y="1504335"/>
            <a:ext cx="10515600" cy="4672628"/>
          </a:xfrm>
          <a:prstGeom prst="rect">
            <a:avLst/>
          </a:prstGeom>
        </p:spPr>
        <p:txBody>
          <a:bodyPr/>
          <a:lstStyle/>
          <a:p>
            <a:r>
              <a:rPr lang="en-US" sz="1600" b="1" dirty="0">
                <a:solidFill>
                  <a:schemeClr val="accent3">
                    <a:lumMod val="25000"/>
                  </a:schemeClr>
                </a:solidFill>
                <a:latin typeface="Abadi" panose="020B0604020104020204" pitchFamily="34" charset="0"/>
              </a:rPr>
              <a:t>Handling Missing Data:</a:t>
            </a:r>
          </a:p>
          <a:p>
            <a:pPr lvl="1"/>
            <a:r>
              <a:rPr lang="en-US" sz="1400" dirty="0">
                <a:solidFill>
                  <a:schemeClr val="accent3">
                    <a:lumMod val="25000"/>
                  </a:schemeClr>
                </a:solidFill>
                <a:latin typeface="Abadi" panose="020B0604020104020204" pitchFamily="34" charset="0"/>
              </a:rPr>
              <a:t>The missing values in the payload mass column were replaced with the mean value for consistency.</a:t>
            </a:r>
          </a:p>
          <a:p>
            <a:pPr lvl="1"/>
            <a:r>
              <a:rPr lang="en-US" sz="1400" dirty="0">
                <a:solidFill>
                  <a:schemeClr val="accent3">
                    <a:lumMod val="25000"/>
                  </a:schemeClr>
                </a:solidFill>
                <a:latin typeface="Abadi" panose="020B0604020104020204" pitchFamily="34" charset="0"/>
              </a:rPr>
              <a:t>For other missing data, such as in the launch site or customer columns, appropriate handling was applied (e.g., replacing None with specific categories or values).</a:t>
            </a:r>
          </a:p>
          <a:p>
            <a:r>
              <a:rPr lang="en-US" sz="1600" b="1" dirty="0">
                <a:solidFill>
                  <a:schemeClr val="accent3">
                    <a:lumMod val="25000"/>
                  </a:schemeClr>
                </a:solidFill>
                <a:latin typeface="Abadi" panose="020B0604020104020204" pitchFamily="34" charset="0"/>
              </a:rPr>
              <a:t>Filtering Irrelevant Records:</a:t>
            </a:r>
          </a:p>
          <a:p>
            <a:pPr lvl="1"/>
            <a:r>
              <a:rPr lang="en-US" sz="1400" dirty="0">
                <a:solidFill>
                  <a:schemeClr val="accent3">
                    <a:lumMod val="25000"/>
                  </a:schemeClr>
                </a:solidFill>
                <a:latin typeface="Abadi" panose="020B0604020104020204" pitchFamily="34" charset="0"/>
              </a:rPr>
              <a:t>Non-Falcon 9 launches were filtered out to focus on the relevant dataset.</a:t>
            </a:r>
          </a:p>
          <a:p>
            <a:pPr lvl="1"/>
            <a:r>
              <a:rPr lang="en-US" sz="1400" dirty="0">
                <a:solidFill>
                  <a:schemeClr val="accent3">
                    <a:lumMod val="25000"/>
                  </a:schemeClr>
                </a:solidFill>
                <a:latin typeface="Abadi" panose="020B0604020104020204" pitchFamily="34" charset="0"/>
              </a:rPr>
              <a:t>Records with inconsistent or incomplete data were either cleaned or removed as necessary.</a:t>
            </a:r>
          </a:p>
          <a:p>
            <a:r>
              <a:rPr lang="en-US" sz="1600" b="1" dirty="0">
                <a:solidFill>
                  <a:schemeClr val="accent3">
                    <a:lumMod val="25000"/>
                  </a:schemeClr>
                </a:solidFill>
                <a:latin typeface="Abadi" panose="020B0604020104020204" pitchFamily="34" charset="0"/>
              </a:rPr>
              <a:t>Converting Data Types:</a:t>
            </a:r>
          </a:p>
          <a:p>
            <a:pPr lvl="1"/>
            <a:r>
              <a:rPr lang="en-US" sz="1400" dirty="0">
                <a:solidFill>
                  <a:schemeClr val="accent3">
                    <a:lumMod val="25000"/>
                  </a:schemeClr>
                </a:solidFill>
                <a:latin typeface="Abadi" panose="020B0604020104020204" pitchFamily="34" charset="0"/>
              </a:rPr>
              <a:t>Categorical variables, such as launch sites and orbit types, were encoded using one-hot encoding to prepare them for analysis and machine learning.</a:t>
            </a:r>
          </a:p>
          <a:p>
            <a:pPr lvl="1"/>
            <a:r>
              <a:rPr lang="en-US" sz="1400" dirty="0">
                <a:solidFill>
                  <a:schemeClr val="accent3">
                    <a:lumMod val="25000"/>
                  </a:schemeClr>
                </a:solidFill>
                <a:latin typeface="Abadi" panose="020B0604020104020204" pitchFamily="34" charset="0"/>
              </a:rPr>
              <a:t>Numeric data, including payload mass and flight numbers, were ensured to be in the correct data type (e.g., float64, int64).</a:t>
            </a:r>
          </a:p>
          <a:p>
            <a:r>
              <a:rPr lang="en-US" sz="1600" b="1" dirty="0">
                <a:solidFill>
                  <a:schemeClr val="accent3">
                    <a:lumMod val="25000"/>
                  </a:schemeClr>
                </a:solidFill>
                <a:latin typeface="Abadi" panose="020B0604020104020204" pitchFamily="34" charset="0"/>
              </a:rPr>
              <a:t>Handling Outliers and Irregular Data:</a:t>
            </a:r>
          </a:p>
          <a:p>
            <a:pPr lvl="1"/>
            <a:r>
              <a:rPr lang="en-US" sz="1400" dirty="0">
                <a:solidFill>
                  <a:schemeClr val="accent3">
                    <a:lumMod val="25000"/>
                  </a:schemeClr>
                </a:solidFill>
                <a:latin typeface="Abadi" panose="020B0604020104020204" pitchFamily="34" charset="0"/>
              </a:rPr>
              <a:t>Outliers in the payload mass column were identified and handled accordingly (e.g., trimming or capping).</a:t>
            </a:r>
          </a:p>
          <a:p>
            <a:r>
              <a:rPr lang="en-US" sz="1600" b="1" dirty="0">
                <a:solidFill>
                  <a:schemeClr val="accent3">
                    <a:lumMod val="25000"/>
                  </a:schemeClr>
                </a:solidFill>
                <a:latin typeface="Abadi" panose="020B0604020104020204" pitchFamily="34" charset="0"/>
              </a:rPr>
              <a:t>Training Labels:</a:t>
            </a:r>
          </a:p>
          <a:p>
            <a:pPr lvl="1"/>
            <a:r>
              <a:rPr lang="en-US" sz="1400" dirty="0">
                <a:solidFill>
                  <a:schemeClr val="accent3">
                    <a:lumMod val="25000"/>
                  </a:schemeClr>
                </a:solidFill>
                <a:latin typeface="Abadi" panose="020B0604020104020204" pitchFamily="34" charset="0"/>
              </a:rPr>
              <a:t>Landing outcomes were transformed into binary labels where 1 represents a successful landing and 0 represents a failed landing.</a:t>
            </a:r>
            <a:endParaRPr lang="en-US" sz="1400" dirty="0">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79DD31C5-4A2F-1C09-3443-E45B04B7A0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122980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hlinkClick r:id="rId3"/>
              </a:rPr>
              <a:t>Notebook Link</a:t>
            </a: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Charts Plotted:</a:t>
            </a:r>
          </a:p>
          <a:p>
            <a:pPr>
              <a:lnSpc>
                <a:spcPct val="100000"/>
              </a:lnSpc>
              <a:spcBef>
                <a:spcPts val="1400"/>
              </a:spcBef>
            </a:pPr>
            <a:r>
              <a:rPr lang="en-US" sz="1600" b="1" dirty="0">
                <a:solidFill>
                  <a:schemeClr val="accent3">
                    <a:lumMod val="25000"/>
                  </a:schemeClr>
                </a:solidFill>
                <a:latin typeface="Abadi" panose="020B0604020104020204" pitchFamily="34" charset="0"/>
              </a:rPr>
              <a:t>Flight Number vs Launch Site: </a:t>
            </a:r>
            <a:r>
              <a:rPr lang="en-US" sz="1600" dirty="0">
                <a:solidFill>
                  <a:schemeClr val="accent3">
                    <a:lumMod val="25000"/>
                  </a:schemeClr>
                </a:solidFill>
                <a:latin typeface="Abadi" panose="020B0604020104020204" pitchFamily="34" charset="0"/>
              </a:rPr>
              <a:t>Scatter plot showing no clear relationship between flight number and launch site success.</a:t>
            </a:r>
          </a:p>
          <a:p>
            <a:pPr>
              <a:lnSpc>
                <a:spcPct val="100000"/>
              </a:lnSpc>
              <a:spcBef>
                <a:spcPts val="1400"/>
              </a:spcBef>
            </a:pPr>
            <a:r>
              <a:rPr lang="en-US" sz="1600" b="1" dirty="0">
                <a:solidFill>
                  <a:schemeClr val="accent3">
                    <a:lumMod val="25000"/>
                  </a:schemeClr>
                </a:solidFill>
                <a:latin typeface="Abadi" panose="020B0604020104020204" pitchFamily="34" charset="0"/>
              </a:rPr>
              <a:t>Payload Mass vs Launch Site: </a:t>
            </a:r>
            <a:r>
              <a:rPr lang="en-US" sz="1600" dirty="0">
                <a:solidFill>
                  <a:schemeClr val="accent3">
                    <a:lumMod val="25000"/>
                  </a:schemeClr>
                </a:solidFill>
                <a:latin typeface="Abadi" panose="020B0604020104020204" pitchFamily="34" charset="0"/>
              </a:rPr>
              <a:t>Scatter plot revealing heavy payloads are launched from CCAFS SLC 40.</a:t>
            </a:r>
          </a:p>
          <a:p>
            <a:pPr>
              <a:lnSpc>
                <a:spcPct val="100000"/>
              </a:lnSpc>
              <a:spcBef>
                <a:spcPts val="1400"/>
              </a:spcBef>
            </a:pPr>
            <a:r>
              <a:rPr lang="en-US" sz="1600" b="1" dirty="0">
                <a:solidFill>
                  <a:schemeClr val="accent3">
                    <a:lumMod val="25000"/>
                  </a:schemeClr>
                </a:solidFill>
                <a:latin typeface="Abadi" panose="020B0604020104020204" pitchFamily="34" charset="0"/>
              </a:rPr>
              <a:t>Success Rate by Orbit Type: </a:t>
            </a:r>
            <a:r>
              <a:rPr lang="en-US" sz="1600" dirty="0">
                <a:solidFill>
                  <a:schemeClr val="accent3">
                    <a:lumMod val="25000"/>
                  </a:schemeClr>
                </a:solidFill>
                <a:latin typeface="Abadi" panose="020B0604020104020204" pitchFamily="34" charset="0"/>
              </a:rPr>
              <a:t>Bar chart highlighting ISS orbit as the highest success rate, with GTO lower.</a:t>
            </a:r>
          </a:p>
          <a:p>
            <a:pPr>
              <a:lnSpc>
                <a:spcPct val="100000"/>
              </a:lnSpc>
              <a:spcBef>
                <a:spcPts val="1400"/>
              </a:spcBef>
            </a:pPr>
            <a:r>
              <a:rPr lang="en-US" sz="1600" b="1" dirty="0">
                <a:solidFill>
                  <a:schemeClr val="accent3">
                    <a:lumMod val="25000"/>
                  </a:schemeClr>
                </a:solidFill>
                <a:latin typeface="Abadi" panose="020B0604020104020204" pitchFamily="34" charset="0"/>
              </a:rPr>
              <a:t>Flight Number vs Orbit Type: </a:t>
            </a:r>
            <a:r>
              <a:rPr lang="en-US" sz="1600" dirty="0">
                <a:solidFill>
                  <a:schemeClr val="accent3">
                    <a:lumMod val="25000"/>
                  </a:schemeClr>
                </a:solidFill>
                <a:latin typeface="Abadi" panose="020B0604020104020204" pitchFamily="34" charset="0"/>
              </a:rPr>
              <a:t>Scatter plot showing success rate related to flight number, particularly for LEO.</a:t>
            </a:r>
          </a:p>
          <a:p>
            <a:pPr>
              <a:lnSpc>
                <a:spcPct val="100000"/>
              </a:lnSpc>
              <a:spcBef>
                <a:spcPts val="1400"/>
              </a:spcBef>
            </a:pPr>
            <a:r>
              <a:rPr lang="en-US" sz="1600" b="1" dirty="0">
                <a:solidFill>
                  <a:schemeClr val="accent3">
                    <a:lumMod val="25000"/>
                  </a:schemeClr>
                </a:solidFill>
                <a:latin typeface="Abadi" panose="020B0604020104020204" pitchFamily="34" charset="0"/>
              </a:rPr>
              <a:t>Payload Mass vs Orbit Type: </a:t>
            </a:r>
            <a:r>
              <a:rPr lang="en-US" sz="1600" dirty="0">
                <a:solidFill>
                  <a:schemeClr val="accent3">
                    <a:lumMod val="25000"/>
                  </a:schemeClr>
                </a:solidFill>
                <a:latin typeface="Abadi" panose="020B0604020104020204" pitchFamily="34" charset="0"/>
              </a:rPr>
              <a:t>Scatter plot identifying heavy payloads in Polar, LEO, and ISS orbits.</a:t>
            </a:r>
          </a:p>
          <a:p>
            <a:pPr>
              <a:lnSpc>
                <a:spcPct val="100000"/>
              </a:lnSpc>
              <a:spcBef>
                <a:spcPts val="1400"/>
              </a:spcBef>
            </a:pPr>
            <a:r>
              <a:rPr lang="en-US" sz="1600" b="1" dirty="0">
                <a:solidFill>
                  <a:schemeClr val="accent3">
                    <a:lumMod val="25000"/>
                  </a:schemeClr>
                </a:solidFill>
                <a:latin typeface="Abadi" panose="020B0604020104020204" pitchFamily="34" charset="0"/>
              </a:rPr>
              <a:t>Launch Success Rate Over Years: </a:t>
            </a:r>
            <a:r>
              <a:rPr lang="en-US" sz="1600" dirty="0">
                <a:solidFill>
                  <a:schemeClr val="accent3">
                    <a:lumMod val="25000"/>
                  </a:schemeClr>
                </a:solidFill>
                <a:latin typeface="Abadi" panose="020B0604020104020204" pitchFamily="34" charset="0"/>
              </a:rPr>
              <a:t>Line plot showing increasing success rate from 2013 to 2020.</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282" y="1504335"/>
            <a:ext cx="10515601" cy="465357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hlinkClick r:id="rId3"/>
              </a:rPr>
              <a:t>Notebook Link</a:t>
            </a:r>
            <a:endParaRPr lang="en-US" sz="2200" dirty="0">
              <a:solidFill>
                <a:schemeClr val="accent3">
                  <a:lumMod val="25000"/>
                </a:schemeClr>
              </a:solidFill>
              <a:latin typeface="Abadi"/>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SQL Queries Performed:</a:t>
            </a:r>
          </a:p>
          <a:p>
            <a:pPr>
              <a:lnSpc>
                <a:spcPct val="100000"/>
              </a:lnSpc>
              <a:spcBef>
                <a:spcPts val="1400"/>
              </a:spcBef>
            </a:pPr>
            <a:r>
              <a:rPr lang="en-US" sz="1400" b="1" dirty="0">
                <a:solidFill>
                  <a:schemeClr val="accent3">
                    <a:lumMod val="25000"/>
                  </a:schemeClr>
                </a:solidFill>
                <a:latin typeface="Abadi" panose="020B0604020104020204" pitchFamily="34" charset="0"/>
              </a:rPr>
              <a:t>Count of Successful Landings Per Launch Site:</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Calculated the number of successful launches per site to analyze patterns in landing success across different locations.</a:t>
            </a:r>
          </a:p>
          <a:p>
            <a:pPr>
              <a:lnSpc>
                <a:spcPct val="100000"/>
              </a:lnSpc>
              <a:spcBef>
                <a:spcPts val="1400"/>
              </a:spcBef>
            </a:pPr>
            <a:r>
              <a:rPr lang="en-US" sz="1400" b="1" dirty="0">
                <a:solidFill>
                  <a:schemeClr val="accent3">
                    <a:lumMod val="25000"/>
                  </a:schemeClr>
                </a:solidFill>
                <a:latin typeface="Abadi" panose="020B0604020104020204" pitchFamily="34" charset="0"/>
              </a:rPr>
              <a:t>Landing Success Rate by Payload Mass: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Investigated if payload mass correlates with landing success using aggregate SQL queries to group by payload mass and calculate success rates.</a:t>
            </a:r>
          </a:p>
          <a:p>
            <a:pPr>
              <a:lnSpc>
                <a:spcPct val="100000"/>
              </a:lnSpc>
              <a:spcBef>
                <a:spcPts val="1400"/>
              </a:spcBef>
            </a:pPr>
            <a:r>
              <a:rPr lang="en-US" sz="1400" b="1" dirty="0">
                <a:solidFill>
                  <a:schemeClr val="accent3">
                    <a:lumMod val="25000"/>
                  </a:schemeClr>
                </a:solidFill>
                <a:latin typeface="Abadi" panose="020B0604020104020204" pitchFamily="34" charset="0"/>
              </a:rPr>
              <a:t>Average Payload Mass by Launch Site:</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Aggregated data to calculate the average payload mass for each launch site, providing insights into payload characteristics by site.</a:t>
            </a:r>
          </a:p>
          <a:p>
            <a:pPr>
              <a:lnSpc>
                <a:spcPct val="100000"/>
              </a:lnSpc>
              <a:spcBef>
                <a:spcPts val="1400"/>
              </a:spcBef>
            </a:pPr>
            <a:r>
              <a:rPr lang="en-US" sz="1400" b="1" dirty="0">
                <a:solidFill>
                  <a:schemeClr val="accent3">
                    <a:lumMod val="25000"/>
                  </a:schemeClr>
                </a:solidFill>
                <a:latin typeface="Abadi" panose="020B0604020104020204" pitchFamily="34" charset="0"/>
              </a:rPr>
              <a:t>Filter Data for Successful Launches: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Used SQL WHERE clauses to filter records for successful landings, focusing the analysis only on successful missions.</a:t>
            </a:r>
          </a:p>
          <a:p>
            <a:pPr>
              <a:lnSpc>
                <a:spcPct val="100000"/>
              </a:lnSpc>
              <a:spcBef>
                <a:spcPts val="1400"/>
              </a:spcBef>
            </a:pPr>
            <a:r>
              <a:rPr lang="en-US" sz="1400" b="1" dirty="0">
                <a:solidFill>
                  <a:schemeClr val="accent3">
                    <a:lumMod val="25000"/>
                  </a:schemeClr>
                </a:solidFill>
                <a:latin typeface="Abadi" panose="020B0604020104020204" pitchFamily="34" charset="0"/>
              </a:rPr>
              <a:t>Identify Key Trends in Landing Outcomes:</a:t>
            </a:r>
            <a:br>
              <a:rPr lang="en-US" sz="1400" b="1"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Analyzed trends in landing outcomes, including identifying landing success rates across different orbit types.</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67466"/>
            <a:ext cx="10515600" cy="4689986"/>
          </a:xfrm>
          <a:prstGeom prst="rect">
            <a:avLst/>
          </a:prstGeom>
        </p:spPr>
        <p:txBody>
          <a:bodyPr>
            <a:normAutofit fontScale="77500" lnSpcReduction="20000"/>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hlinkClick r:id="rId3"/>
              </a:rPr>
              <a:t>Notebook Link</a:t>
            </a:r>
            <a:endParaRPr lang="en-US" dirty="0">
              <a:solidFill>
                <a:schemeClr val="accent3">
                  <a:lumMod val="25000"/>
                </a:schemeClr>
              </a:solidFill>
              <a:latin typeface="Abadi" panose="020B0604020104020204" pitchFamily="34" charset="0"/>
            </a:endParaRPr>
          </a:p>
          <a:p>
            <a:pPr marL="0" indent="0">
              <a:buNone/>
            </a:pPr>
            <a:r>
              <a:rPr lang="en-US" b="1" dirty="0">
                <a:latin typeface="Abadi" panose="020B0604020104020204" pitchFamily="34" charset="0"/>
              </a:rPr>
              <a:t>Map Objects Created:</a:t>
            </a:r>
            <a:br>
              <a:rPr lang="en-US" b="1"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Markers:</a:t>
            </a:r>
            <a:endParaRPr lang="en-US" dirty="0">
              <a:latin typeface="Abadi" panose="020B0604020104020204" pitchFamily="34" charset="0"/>
            </a:endParaRPr>
          </a:p>
          <a:p>
            <a:pPr lvl="2"/>
            <a:r>
              <a:rPr lang="en-US" dirty="0">
                <a:latin typeface="Abadi" panose="020B0604020104020204" pitchFamily="34" charset="0"/>
              </a:rPr>
              <a:t>Added markers for each launch site to represent the geographic location of SpaceX launch sites on the map.</a:t>
            </a:r>
          </a:p>
          <a:p>
            <a:pPr lvl="2"/>
            <a:r>
              <a:rPr lang="en-US" dirty="0">
                <a:latin typeface="Abadi" panose="020B0604020104020204" pitchFamily="34" charset="0"/>
              </a:rPr>
              <a:t>Each marker is interactive, displaying relevant information when clicked, such as the site name and its geographical coordinates.</a:t>
            </a:r>
            <a:br>
              <a:rPr lang="en-US"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Circles:</a:t>
            </a:r>
            <a:endParaRPr lang="en-US" dirty="0">
              <a:latin typeface="Abadi" panose="020B0604020104020204" pitchFamily="34" charset="0"/>
            </a:endParaRPr>
          </a:p>
          <a:p>
            <a:pPr lvl="2"/>
            <a:r>
              <a:rPr lang="en-US" dirty="0">
                <a:latin typeface="Abadi" panose="020B0604020104020204" pitchFamily="34" charset="0"/>
              </a:rPr>
              <a:t>Used circles to highlight launch site locations with a radius proportional to the number of launches at each site.</a:t>
            </a:r>
          </a:p>
          <a:p>
            <a:pPr lvl="2"/>
            <a:r>
              <a:rPr lang="en-US" dirty="0">
                <a:latin typeface="Abadi" panose="020B0604020104020204" pitchFamily="34" charset="0"/>
              </a:rPr>
              <a:t>This visually indicates the density of launches per site, helping to emphasize the importance of more frequently used sites.</a:t>
            </a:r>
            <a:br>
              <a:rPr lang="en-US" dirty="0">
                <a:latin typeface="Abadi" panose="020B0604020104020204" pitchFamily="34" charset="0"/>
              </a:rPr>
            </a:br>
            <a:endParaRPr lang="en-US" dirty="0">
              <a:latin typeface="Abadi" panose="020B0604020104020204" pitchFamily="34" charset="0"/>
            </a:endParaRPr>
          </a:p>
          <a:p>
            <a:pPr lvl="1"/>
            <a:r>
              <a:rPr lang="en-US" b="1" dirty="0">
                <a:latin typeface="Abadi" panose="020B0604020104020204" pitchFamily="34" charset="0"/>
              </a:rPr>
              <a:t>Lines:</a:t>
            </a:r>
            <a:endParaRPr lang="en-US" dirty="0">
              <a:latin typeface="Abadi" panose="020B0604020104020204" pitchFamily="34" charset="0"/>
            </a:endParaRPr>
          </a:p>
          <a:p>
            <a:pPr lvl="2"/>
            <a:r>
              <a:rPr lang="en-US" dirty="0">
                <a:latin typeface="Abadi" panose="020B0604020104020204" pitchFamily="34" charset="0"/>
              </a:rPr>
              <a:t>Drawn lines between key launch sites to show proximity and provide spatial relationships between different sites.</a:t>
            </a:r>
          </a:p>
          <a:p>
            <a:pPr lvl="2"/>
            <a:r>
              <a:rPr lang="en-US" dirty="0">
                <a:latin typeface="Abadi" panose="020B0604020104020204" pitchFamily="34" charset="0"/>
              </a:rPr>
              <a:t>This was done to visualize the proximity of launch sites in relation to each other, especially for geographical analysis.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0A79A77-EA2E-B973-8D00-2CA7F8A83B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2FED80-7E15-EED2-E8AA-76907D463F9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30454554-39FF-6C87-5C57-FB7C2DB67157}"/>
              </a:ext>
            </a:extLst>
          </p:cNvPr>
          <p:cNvSpPr>
            <a:spLocks noGrp="1"/>
          </p:cNvSpPr>
          <p:nvPr>
            <p:ph idx="4294967295"/>
          </p:nvPr>
        </p:nvSpPr>
        <p:spPr>
          <a:xfrm>
            <a:off x="838200" y="1467466"/>
            <a:ext cx="10515600" cy="4689986"/>
          </a:xfrm>
          <a:prstGeom prst="rect">
            <a:avLst/>
          </a:prstGeom>
        </p:spPr>
        <p:txBody>
          <a:bodyPr>
            <a:normAutofit/>
          </a:bodyPr>
          <a:lstStyle/>
          <a:p>
            <a:pPr marL="0" indent="0">
              <a:buNone/>
            </a:pPr>
            <a:r>
              <a:rPr lang="en-US" b="1" dirty="0">
                <a:latin typeface="Abadi" panose="020B0604020104020204" pitchFamily="34" charset="0"/>
              </a:rPr>
              <a:t>Reason for Adding Map Objects:</a:t>
            </a:r>
          </a:p>
          <a:p>
            <a:pPr marL="0" indent="0">
              <a:buNone/>
            </a:pPr>
            <a:endParaRPr lang="en-US" dirty="0">
              <a:latin typeface="Abadi" panose="020B0604020104020204" pitchFamily="34" charset="0"/>
            </a:endParaRPr>
          </a:p>
          <a:p>
            <a:pPr lvl="1"/>
            <a:r>
              <a:rPr lang="en-US" b="1" dirty="0">
                <a:latin typeface="Abadi" panose="020B0604020104020204" pitchFamily="34" charset="0"/>
              </a:rPr>
              <a:t>Markers</a:t>
            </a:r>
            <a:r>
              <a:rPr lang="en-US" dirty="0">
                <a:latin typeface="Abadi" panose="020B0604020104020204" pitchFamily="34" charset="0"/>
              </a:rPr>
              <a:t> allow users to visually pinpoint launch sites on the map and interact with them for detailed information.</a:t>
            </a:r>
          </a:p>
          <a:p>
            <a:pPr lvl="1"/>
            <a:endParaRPr lang="en-US" dirty="0">
              <a:latin typeface="Abadi" panose="020B0604020104020204" pitchFamily="34" charset="0"/>
            </a:endParaRPr>
          </a:p>
          <a:p>
            <a:pPr lvl="1"/>
            <a:r>
              <a:rPr lang="en-US" b="1" dirty="0">
                <a:latin typeface="Abadi" panose="020B0604020104020204" pitchFamily="34" charset="0"/>
              </a:rPr>
              <a:t>Circles</a:t>
            </a:r>
            <a:r>
              <a:rPr lang="en-US" dirty="0">
                <a:latin typeface="Abadi" panose="020B0604020104020204" pitchFamily="34" charset="0"/>
              </a:rPr>
              <a:t> help to quickly assess which launch sites are used more frequently, providing a visual cue about site activity.</a:t>
            </a:r>
          </a:p>
          <a:p>
            <a:pPr lvl="1"/>
            <a:endParaRPr lang="en-US" dirty="0">
              <a:latin typeface="Abadi" panose="020B0604020104020204" pitchFamily="34" charset="0"/>
            </a:endParaRPr>
          </a:p>
          <a:p>
            <a:pPr lvl="1"/>
            <a:r>
              <a:rPr lang="en-US" b="1" dirty="0">
                <a:latin typeface="Abadi" panose="020B0604020104020204" pitchFamily="34" charset="0"/>
              </a:rPr>
              <a:t>Lines</a:t>
            </a:r>
            <a:r>
              <a:rPr lang="en-US" dirty="0">
                <a:latin typeface="Abadi" panose="020B0604020104020204" pitchFamily="34" charset="0"/>
              </a:rPr>
              <a:t> aid in understanding the spatial relationships between launch sites, enhancing geographical context.</a:t>
            </a:r>
          </a:p>
        </p:txBody>
      </p:sp>
      <p:sp>
        <p:nvSpPr>
          <p:cNvPr id="3" name="Title 1">
            <a:extLst>
              <a:ext uri="{FF2B5EF4-FFF2-40B4-BE49-F238E27FC236}">
                <a16:creationId xmlns:a16="http://schemas.microsoft.com/office/drawing/2014/main" id="{811DDDBE-BCBA-5146-D6E7-9B767F5358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31812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2716"/>
            <a:ext cx="10394519" cy="4724247"/>
          </a:xfrm>
          <a:prstGeom prst="rect">
            <a:avLst/>
          </a:prstGeom>
        </p:spPr>
        <p:txBody>
          <a:bodyPr vert="horz" lIns="91440" tIns="45720" rIns="91440" bIns="45720" rtlCol="0" anchor="t">
            <a:normAutofit fontScale="70000" lnSpcReduction="20000"/>
          </a:bodyPr>
          <a:lstStyle/>
          <a:p>
            <a:pPr marL="0" indent="0">
              <a:buNone/>
            </a:pPr>
            <a:r>
              <a:rPr lang="en-US" b="1" dirty="0">
                <a:latin typeface="Abadi" panose="020B0604020104020204" pitchFamily="34" charset="0"/>
              </a:rPr>
              <a:t>Plotted Graphs and Interactions:</a:t>
            </a:r>
          </a:p>
          <a:p>
            <a:pPr marL="0" indent="0">
              <a:buNone/>
            </a:pPr>
            <a:endParaRPr lang="en-US" dirty="0">
              <a:latin typeface="Abadi" panose="020B0604020104020204" pitchFamily="34" charset="0"/>
            </a:endParaRPr>
          </a:p>
          <a:p>
            <a:pPr lvl="1"/>
            <a:r>
              <a:rPr lang="en-US" b="1" dirty="0">
                <a:latin typeface="Abadi" panose="020B0604020104020204" pitchFamily="34" charset="0"/>
              </a:rPr>
              <a:t>Scatter Plots:</a:t>
            </a:r>
            <a:endParaRPr lang="en-US" dirty="0">
              <a:latin typeface="Abadi" panose="020B0604020104020204" pitchFamily="34" charset="0"/>
            </a:endParaRPr>
          </a:p>
          <a:p>
            <a:pPr lvl="2"/>
            <a:r>
              <a:rPr lang="en-US" dirty="0">
                <a:latin typeface="Abadi" panose="020B0604020104020204" pitchFamily="34" charset="0"/>
              </a:rPr>
              <a:t>Created scatter plots to visualize the relationship between variables such as payload mass, launch site, and flight number.</a:t>
            </a:r>
          </a:p>
          <a:p>
            <a:pPr lvl="2"/>
            <a:r>
              <a:rPr lang="en-US" dirty="0">
                <a:latin typeface="Abadi" panose="020B0604020104020204" pitchFamily="34" charset="0"/>
              </a:rPr>
              <a:t>This allows the user to easily identify trends, like the correlation between payload mass and successful landings.</a:t>
            </a:r>
          </a:p>
          <a:p>
            <a:pPr lvl="2"/>
            <a:endParaRPr lang="en-US" dirty="0">
              <a:latin typeface="Abadi" panose="020B0604020104020204" pitchFamily="34" charset="0"/>
            </a:endParaRPr>
          </a:p>
          <a:p>
            <a:pPr lvl="1"/>
            <a:r>
              <a:rPr lang="en-US" b="1" dirty="0">
                <a:latin typeface="Abadi" panose="020B0604020104020204" pitchFamily="34" charset="0"/>
              </a:rPr>
              <a:t>Bar Charts:</a:t>
            </a:r>
            <a:endParaRPr lang="en-US" dirty="0">
              <a:latin typeface="Abadi" panose="020B0604020104020204" pitchFamily="34" charset="0"/>
            </a:endParaRPr>
          </a:p>
          <a:p>
            <a:pPr lvl="2"/>
            <a:r>
              <a:rPr lang="en-US" dirty="0">
                <a:latin typeface="Abadi" panose="020B0604020104020204" pitchFamily="34" charset="0"/>
              </a:rPr>
              <a:t>Added bar charts to show success rates per launch site and by orbit type.</a:t>
            </a:r>
          </a:p>
          <a:p>
            <a:pPr lvl="2"/>
            <a:r>
              <a:rPr lang="en-US" dirty="0">
                <a:latin typeface="Abadi" panose="020B0604020104020204" pitchFamily="34" charset="0"/>
              </a:rPr>
              <a:t>These visualizations help in comparing success rates across different categories, aiding in identifying patterns or anomalies in launch performance.</a:t>
            </a:r>
          </a:p>
          <a:p>
            <a:pPr lvl="2"/>
            <a:endParaRPr lang="en-US" dirty="0">
              <a:latin typeface="Abadi" panose="020B0604020104020204" pitchFamily="34" charset="0"/>
            </a:endParaRPr>
          </a:p>
          <a:p>
            <a:pPr lvl="1"/>
            <a:r>
              <a:rPr lang="en-US" b="1" dirty="0">
                <a:latin typeface="Abadi" panose="020B0604020104020204" pitchFamily="34" charset="0"/>
              </a:rPr>
              <a:t>Interactive Filters:</a:t>
            </a:r>
            <a:endParaRPr lang="en-US" dirty="0">
              <a:latin typeface="Abadi" panose="020B0604020104020204" pitchFamily="34" charset="0"/>
            </a:endParaRPr>
          </a:p>
          <a:p>
            <a:pPr lvl="2"/>
            <a:r>
              <a:rPr lang="en-US" dirty="0">
                <a:latin typeface="Abadi" panose="020B0604020104020204" pitchFamily="34" charset="0"/>
              </a:rPr>
              <a:t>Incorporated dropdown menus for selecting specific launch sites and orbit types.</a:t>
            </a:r>
          </a:p>
          <a:p>
            <a:pPr lvl="2"/>
            <a:r>
              <a:rPr lang="en-US" dirty="0">
                <a:latin typeface="Abadi" panose="020B0604020104020204" pitchFamily="34" charset="0"/>
              </a:rPr>
              <a:t>These interactions enable users to dynamically filter data and see how metrics change based on their selections.</a:t>
            </a:r>
          </a:p>
          <a:p>
            <a:pPr lvl="2"/>
            <a:endParaRPr lang="en-US" dirty="0">
              <a:latin typeface="Abadi" panose="020B0604020104020204" pitchFamily="34" charset="0"/>
            </a:endParaRPr>
          </a:p>
          <a:p>
            <a:pPr lvl="1"/>
            <a:r>
              <a:rPr lang="en-US" b="1" dirty="0">
                <a:latin typeface="Abadi" panose="020B0604020104020204" pitchFamily="34" charset="0"/>
              </a:rPr>
              <a:t>Date Range Slider:</a:t>
            </a:r>
            <a:endParaRPr lang="en-US" dirty="0">
              <a:latin typeface="Abadi" panose="020B0604020104020204" pitchFamily="34" charset="0"/>
            </a:endParaRPr>
          </a:p>
          <a:p>
            <a:pPr lvl="2"/>
            <a:r>
              <a:rPr lang="en-US" dirty="0">
                <a:latin typeface="Abadi" panose="020B0604020104020204" pitchFamily="34" charset="0"/>
              </a:rPr>
              <a:t>Added a slider to select a range of launch dates, providing a way to analyze trends over time.</a:t>
            </a:r>
          </a:p>
          <a:p>
            <a:pPr lvl="2"/>
            <a:r>
              <a:rPr lang="en-US" dirty="0">
                <a:latin typeface="Abadi" panose="020B0604020104020204" pitchFamily="34" charset="0"/>
              </a:rPr>
              <a:t>This interaction helps users to observe patterns in launch success across different years.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B66C808-CBC9-3C2F-C6B9-4D1F5FA26B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4302BE-1901-35C2-F093-EF2D01B9BCD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F7D37E8-0061-5392-A4C6-C4EACC7FFE36}"/>
              </a:ext>
            </a:extLst>
          </p:cNvPr>
          <p:cNvSpPr>
            <a:spLocks noGrp="1"/>
          </p:cNvSpPr>
          <p:nvPr>
            <p:ph idx="4294967295"/>
          </p:nvPr>
        </p:nvSpPr>
        <p:spPr>
          <a:xfrm>
            <a:off x="770010" y="1452716"/>
            <a:ext cx="10394519" cy="4724247"/>
          </a:xfrm>
          <a:prstGeom prst="rect">
            <a:avLst/>
          </a:prstGeom>
        </p:spPr>
        <p:txBody>
          <a:bodyPr vert="horz" lIns="91440" tIns="45720" rIns="91440" bIns="45720" rtlCol="0" anchor="t">
            <a:normAutofit/>
          </a:bodyPr>
          <a:lstStyle/>
          <a:p>
            <a:pPr marL="0" indent="0">
              <a:buNone/>
            </a:pPr>
            <a:r>
              <a:rPr lang="en-US" sz="2400" b="1" dirty="0"/>
              <a:t>Reason for Adding These Plots and Interactions:</a:t>
            </a:r>
          </a:p>
          <a:p>
            <a:pPr marL="0" indent="0">
              <a:buNone/>
            </a:pPr>
            <a:endParaRPr lang="en-US" sz="2400" dirty="0"/>
          </a:p>
          <a:p>
            <a:pPr lvl="1"/>
            <a:r>
              <a:rPr lang="en-US" sz="2000" b="1" dirty="0"/>
              <a:t>Scatter Plots and Bar Charts</a:t>
            </a:r>
            <a:r>
              <a:rPr lang="en-US" sz="2000" dirty="0"/>
              <a:t> provide clear and immediate insights into the data, allowing for quick comparisons and identification of key trends.</a:t>
            </a:r>
          </a:p>
          <a:p>
            <a:pPr lvl="1"/>
            <a:endParaRPr lang="en-US" sz="2000" dirty="0"/>
          </a:p>
          <a:p>
            <a:pPr lvl="1"/>
            <a:r>
              <a:rPr lang="en-US" sz="2000" b="1" dirty="0"/>
              <a:t>Filters and Date Range Sliders</a:t>
            </a:r>
            <a:r>
              <a:rPr lang="en-US" sz="2000" dirty="0"/>
              <a:t> enhance user experience by making the dashboard interactive and tailored to specific interests, such as viewing success rates for a particular launch site or year.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10F20B1-F7FC-452E-026E-EEDA25EA13B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149003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284" y="1467466"/>
            <a:ext cx="10515600" cy="4851884"/>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Notebook Link</a:t>
            </a: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Model Development Summary:</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Data Preparation:</a:t>
            </a:r>
          </a:p>
          <a:p>
            <a:pPr lvl="2"/>
            <a:r>
              <a:rPr lang="en-US" sz="1400" dirty="0">
                <a:solidFill>
                  <a:schemeClr val="accent3">
                    <a:lumMod val="25000"/>
                  </a:schemeClr>
                </a:solidFill>
                <a:latin typeface="Abadi" panose="020B0604020104020204" pitchFamily="34" charset="0"/>
              </a:rPr>
              <a:t>Features selected: Payload Mass, Orbit, Launch Site, </a:t>
            </a:r>
            <a:r>
              <a:rPr lang="en-US" sz="1400" dirty="0" err="1">
                <a:solidFill>
                  <a:schemeClr val="accent3">
                    <a:lumMod val="25000"/>
                  </a:schemeClr>
                </a:solidFill>
                <a:latin typeface="Abadi" panose="020B0604020104020204" pitchFamily="34" charset="0"/>
              </a:rPr>
              <a:t>GridFins</a:t>
            </a:r>
            <a:r>
              <a:rPr lang="en-US" sz="1400" dirty="0">
                <a:solidFill>
                  <a:schemeClr val="accent3">
                    <a:lumMod val="25000"/>
                  </a:schemeClr>
                </a:solidFill>
                <a:latin typeface="Abadi" panose="020B0604020104020204" pitchFamily="34" charset="0"/>
              </a:rPr>
              <a:t>, Reused, Legs, etc.</a:t>
            </a:r>
          </a:p>
          <a:p>
            <a:pPr lvl="2"/>
            <a:r>
              <a:rPr lang="en-US" sz="1400" dirty="0">
                <a:solidFill>
                  <a:schemeClr val="accent3">
                    <a:lumMod val="25000"/>
                  </a:schemeClr>
                </a:solidFill>
                <a:latin typeface="Abadi" panose="020B0604020104020204" pitchFamily="34" charset="0"/>
              </a:rPr>
              <a:t>Applied one-hot encoding to categorical variables and normalization to numeric features.</a:t>
            </a:r>
          </a:p>
          <a:p>
            <a:pPr lvl="1"/>
            <a:r>
              <a:rPr lang="en-US" sz="1800" dirty="0">
                <a:solidFill>
                  <a:schemeClr val="accent3">
                    <a:lumMod val="25000"/>
                  </a:schemeClr>
                </a:solidFill>
                <a:latin typeface="Abadi" panose="020B0604020104020204" pitchFamily="34" charset="0"/>
              </a:rPr>
              <a:t>Model Building:</a:t>
            </a:r>
          </a:p>
          <a:p>
            <a:pPr lvl="2"/>
            <a:r>
              <a:rPr lang="en-US" sz="1400" dirty="0">
                <a:solidFill>
                  <a:schemeClr val="accent3">
                    <a:lumMod val="25000"/>
                  </a:schemeClr>
                </a:solidFill>
                <a:latin typeface="Abadi" panose="020B0604020104020204" pitchFamily="34" charset="0"/>
              </a:rPr>
              <a:t>Trained and evaluated:</a:t>
            </a:r>
          </a:p>
          <a:p>
            <a:pPr lvl="2"/>
            <a:r>
              <a:rPr lang="en-US" sz="1400" dirty="0">
                <a:solidFill>
                  <a:schemeClr val="accent3">
                    <a:lumMod val="25000"/>
                  </a:schemeClr>
                </a:solidFill>
                <a:latin typeface="Abadi" panose="020B0604020104020204" pitchFamily="34" charset="0"/>
              </a:rPr>
              <a:t>Logistic Regression</a:t>
            </a:r>
          </a:p>
          <a:p>
            <a:pPr lvl="2"/>
            <a:r>
              <a:rPr lang="en-US" sz="1400" dirty="0">
                <a:solidFill>
                  <a:schemeClr val="accent3">
                    <a:lumMod val="25000"/>
                  </a:schemeClr>
                </a:solidFill>
                <a:latin typeface="Abadi" panose="020B0604020104020204" pitchFamily="34" charset="0"/>
              </a:rPr>
              <a:t>SVM</a:t>
            </a:r>
          </a:p>
          <a:p>
            <a:pPr lvl="2"/>
            <a:r>
              <a:rPr lang="en-US" sz="1400" dirty="0">
                <a:solidFill>
                  <a:schemeClr val="accent3">
                    <a:lumMod val="25000"/>
                  </a:schemeClr>
                </a:solidFill>
                <a:latin typeface="Abadi" panose="020B0604020104020204" pitchFamily="34" charset="0"/>
              </a:rPr>
              <a:t>Decision Tree</a:t>
            </a:r>
          </a:p>
          <a:p>
            <a:pPr lvl="2"/>
            <a:r>
              <a:rPr lang="en-US" sz="1400" dirty="0">
                <a:solidFill>
                  <a:schemeClr val="accent3">
                    <a:lumMod val="25000"/>
                  </a:schemeClr>
                </a:solidFill>
                <a:latin typeface="Abadi" panose="020B0604020104020204" pitchFamily="34" charset="0"/>
              </a:rPr>
              <a:t>K-Nearest Neighbors</a:t>
            </a:r>
          </a:p>
          <a:p>
            <a:pPr lvl="1"/>
            <a:r>
              <a:rPr lang="en-US" sz="1800" dirty="0">
                <a:solidFill>
                  <a:schemeClr val="accent3">
                    <a:lumMod val="25000"/>
                  </a:schemeClr>
                </a:solidFill>
                <a:latin typeface="Abadi" panose="020B0604020104020204" pitchFamily="34" charset="0"/>
              </a:rPr>
              <a:t>Model Evaluation:</a:t>
            </a:r>
          </a:p>
          <a:p>
            <a:pPr lvl="2"/>
            <a:r>
              <a:rPr lang="en-US" sz="1400" dirty="0">
                <a:solidFill>
                  <a:schemeClr val="accent3">
                    <a:lumMod val="25000"/>
                  </a:schemeClr>
                </a:solidFill>
                <a:latin typeface="Abadi" panose="020B0604020104020204" pitchFamily="34" charset="0"/>
              </a:rPr>
              <a:t>Accuracy measured for each model using a train-test split.</a:t>
            </a:r>
          </a:p>
          <a:p>
            <a:pPr lvl="2"/>
            <a:r>
              <a:rPr lang="en-US" sz="1400" dirty="0">
                <a:solidFill>
                  <a:schemeClr val="accent3">
                    <a:lumMod val="25000"/>
                  </a:schemeClr>
                </a:solidFill>
                <a:latin typeface="Abadi" panose="020B0604020104020204" pitchFamily="34" charset="0"/>
              </a:rPr>
              <a:t>Logistic Regression achieved the highest baseline performance.</a:t>
            </a:r>
          </a:p>
          <a:p>
            <a:pPr lvl="1"/>
            <a:r>
              <a:rPr lang="en-US" sz="1800" dirty="0">
                <a:solidFill>
                  <a:schemeClr val="accent3">
                    <a:lumMod val="25000"/>
                  </a:schemeClr>
                </a:solidFill>
                <a:latin typeface="Abadi" panose="020B0604020104020204" pitchFamily="34" charset="0"/>
              </a:rPr>
              <a:t>Hyperparameter Tuning:</a:t>
            </a:r>
          </a:p>
          <a:p>
            <a:pPr lvl="2"/>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used to fine-tune hyperparameters of all models.</a:t>
            </a:r>
          </a:p>
          <a:p>
            <a:pPr lvl="2"/>
            <a:r>
              <a:rPr lang="en-US" sz="1400" dirty="0">
                <a:solidFill>
                  <a:schemeClr val="accent3">
                    <a:lumMod val="25000"/>
                  </a:schemeClr>
                </a:solidFill>
                <a:latin typeface="Abadi" panose="020B0604020104020204" pitchFamily="34" charset="0"/>
              </a:rPr>
              <a:t>Final comparison showed Logistic Regression as the best performing model.</a:t>
            </a:r>
          </a:p>
          <a:p>
            <a:pPr lvl="1"/>
            <a:r>
              <a:rPr lang="en-US" sz="1800" dirty="0">
                <a:solidFill>
                  <a:schemeClr val="accent3">
                    <a:lumMod val="25000"/>
                  </a:schemeClr>
                </a:solidFill>
                <a:latin typeface="Abadi" panose="020B0604020104020204" pitchFamily="34" charset="0"/>
              </a:rPr>
              <a:t>Result:</a:t>
            </a:r>
          </a:p>
          <a:p>
            <a:pPr lvl="2"/>
            <a:r>
              <a:rPr lang="en-US" sz="1400" dirty="0">
                <a:solidFill>
                  <a:schemeClr val="accent3">
                    <a:lumMod val="25000"/>
                  </a:schemeClr>
                </a:solidFill>
                <a:latin typeface="Abadi" panose="020B0604020104020204" pitchFamily="34" charset="0"/>
              </a:rPr>
              <a:t>Best model: Logistic Regression</a:t>
            </a:r>
          </a:p>
          <a:p>
            <a:pPr lvl="2"/>
            <a:r>
              <a:rPr lang="en-US" sz="1400" dirty="0">
                <a:solidFill>
                  <a:schemeClr val="accent3">
                    <a:lumMod val="25000"/>
                  </a:schemeClr>
                </a:solidFill>
                <a:latin typeface="Abadi" panose="020B0604020104020204" pitchFamily="34" charset="0"/>
              </a:rPr>
              <a:t>Final accuracy: 0.8333.</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AC2CE7-03E2-A2CA-7DE2-AF84F78BA8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816390-A23F-5741-0B87-C71530299833}"/>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D9F30353-3821-683D-E72D-D360504154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descr="Diagrama&#10;&#10;El contenido generado por IA puede ser incorrecto.">
            <a:extLst>
              <a:ext uri="{FF2B5EF4-FFF2-40B4-BE49-F238E27FC236}">
                <a16:creationId xmlns:a16="http://schemas.microsoft.com/office/drawing/2014/main" id="{0FA885B6-8312-2A36-CB4A-B3896F71E856}"/>
              </a:ext>
            </a:extLst>
          </p:cNvPr>
          <p:cNvPicPr>
            <a:picLocks noChangeAspect="1"/>
          </p:cNvPicPr>
          <p:nvPr/>
        </p:nvPicPr>
        <p:blipFill>
          <a:blip r:embed="rId3"/>
          <a:stretch>
            <a:fillRect/>
          </a:stretch>
        </p:blipFill>
        <p:spPr>
          <a:xfrm>
            <a:off x="4832449" y="1348966"/>
            <a:ext cx="2030022" cy="5509034"/>
          </a:xfrm>
          <a:prstGeom prst="rect">
            <a:avLst/>
          </a:prstGeom>
        </p:spPr>
      </p:pic>
    </p:spTree>
    <p:extLst>
      <p:ext uri="{BB962C8B-B14F-4D97-AF65-F5344CB8AC3E}">
        <p14:creationId xmlns:p14="http://schemas.microsoft.com/office/powerpoint/2010/main" val="21387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74839"/>
            <a:ext cx="10586714" cy="474898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Launch </a:t>
            </a:r>
            <a:r>
              <a:rPr lang="en-US" sz="1800" b="1" dirty="0">
                <a:solidFill>
                  <a:schemeClr val="accent3">
                    <a:lumMod val="25000"/>
                  </a:schemeClr>
                </a:solidFill>
                <a:latin typeface="Abadi" panose="020B0604020104020204" pitchFamily="34" charset="0"/>
              </a:rPr>
              <a:t>success rate is correlated </a:t>
            </a:r>
            <a:r>
              <a:rPr lang="en-US" sz="1800" dirty="0">
                <a:solidFill>
                  <a:schemeClr val="accent3">
                    <a:lumMod val="25000"/>
                  </a:schemeClr>
                </a:solidFill>
                <a:latin typeface="Abadi" panose="020B0604020104020204" pitchFamily="34" charset="0"/>
              </a:rPr>
              <a:t>with both </a:t>
            </a:r>
            <a:r>
              <a:rPr lang="en-US" sz="1800" b="1" dirty="0">
                <a:solidFill>
                  <a:schemeClr val="accent3">
                    <a:lumMod val="25000"/>
                  </a:schemeClr>
                </a:solidFill>
                <a:latin typeface="Abadi" panose="020B0604020104020204" pitchFamily="34" charset="0"/>
              </a:rPr>
              <a:t>payload mass and orbit type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Certain launch </a:t>
            </a:r>
            <a:r>
              <a:rPr lang="en-US" sz="1800" b="1" dirty="0">
                <a:solidFill>
                  <a:schemeClr val="accent3">
                    <a:lumMod val="25000"/>
                  </a:schemeClr>
                </a:solidFill>
                <a:latin typeface="Abadi" panose="020B0604020104020204" pitchFamily="34" charset="0"/>
              </a:rPr>
              <a:t>sites (e.g., KSC LC 39A) show higher success rates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Success rates increased steadily over time</a:t>
            </a:r>
            <a:r>
              <a:rPr lang="en-US" sz="1800" dirty="0">
                <a:solidFill>
                  <a:schemeClr val="accent3">
                    <a:lumMod val="25000"/>
                  </a:schemeClr>
                </a:solidFill>
                <a:latin typeface="Abadi" panose="020B0604020104020204" pitchFamily="34" charset="0"/>
              </a:rPr>
              <a:t>, reaching over 90% by 2019–2020.</a:t>
            </a:r>
          </a:p>
          <a:p>
            <a:pPr lvl="1">
              <a:lnSpc>
                <a:spcPct val="100000"/>
              </a:lnSpc>
              <a:spcBef>
                <a:spcPts val="1400"/>
              </a:spcBef>
            </a:pPr>
            <a:r>
              <a:rPr lang="en-US" sz="1800" dirty="0">
                <a:solidFill>
                  <a:schemeClr val="accent3">
                    <a:lumMod val="25000"/>
                  </a:schemeClr>
                </a:solidFill>
                <a:latin typeface="Abadi" panose="020B0604020104020204" pitchFamily="34" charset="0"/>
              </a:rPr>
              <a:t>Orbits like SSO, HEO, and ES-L1 had near-perfect success.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Interactive Analytics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Dropdowns and sliders allow filtering by launch site and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summarize success vs failure counts interactively.</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 show correlation between payload and success per orbit/site.</a:t>
            </a:r>
          </a:p>
          <a:p>
            <a:pPr lvl="1">
              <a:lnSpc>
                <a:spcPct val="100000"/>
              </a:lnSpc>
              <a:spcBef>
                <a:spcPts val="1400"/>
              </a:spcBef>
            </a:pPr>
            <a:r>
              <a:rPr lang="en-US" sz="1800" dirty="0">
                <a:solidFill>
                  <a:schemeClr val="accent3">
                    <a:lumMod val="25000"/>
                  </a:schemeClr>
                </a:solidFill>
                <a:latin typeface="Abadi" panose="020B0604020104020204" pitchFamily="34" charset="0"/>
              </a:rPr>
              <a:t>Enables dynamic, real-time insights for business and technical audiences.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Predictive Analysis:</a:t>
            </a:r>
          </a:p>
          <a:p>
            <a:pPr lvl="1">
              <a:lnSpc>
                <a:spcPct val="100000"/>
              </a:lnSpc>
              <a:spcBef>
                <a:spcPts val="1400"/>
              </a:spcBef>
            </a:pPr>
            <a:r>
              <a:rPr lang="en-US" sz="1800" b="1" dirty="0">
                <a:solidFill>
                  <a:schemeClr val="accent3">
                    <a:lumMod val="25000"/>
                  </a:schemeClr>
                </a:solidFill>
                <a:latin typeface="Abadi" panose="020B0604020104020204" pitchFamily="34" charset="0"/>
              </a:rPr>
              <a:t>Logistic Regression </a:t>
            </a:r>
            <a:r>
              <a:rPr lang="en-US" sz="1800" dirty="0">
                <a:solidFill>
                  <a:schemeClr val="accent3">
                    <a:lumMod val="25000"/>
                  </a:schemeClr>
                </a:solidFill>
                <a:latin typeface="Abadi" panose="020B0604020104020204" pitchFamily="34" charset="0"/>
              </a:rPr>
              <a:t>selected as </a:t>
            </a:r>
            <a:r>
              <a:rPr lang="en-US" sz="1800" b="1" dirty="0">
                <a:solidFill>
                  <a:schemeClr val="accent3">
                    <a:lumMod val="25000"/>
                  </a:schemeClr>
                </a:solidFill>
                <a:latin typeface="Abadi" panose="020B0604020104020204" pitchFamily="34" charset="0"/>
              </a:rPr>
              <a:t>best model with accuracy = 0.8333</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Models trained: Logistic Regression, SVM, Decision Tree, KNN.</a:t>
            </a:r>
          </a:p>
          <a:p>
            <a:pPr lvl="1">
              <a:lnSpc>
                <a:spcPct val="100000"/>
              </a:lnSpc>
              <a:spcBef>
                <a:spcPts val="1400"/>
              </a:spcBef>
            </a:pPr>
            <a:r>
              <a:rPr lang="en-US" sz="1800" dirty="0">
                <a:solidFill>
                  <a:schemeClr val="accent3">
                    <a:lumMod val="25000"/>
                  </a:schemeClr>
                </a:solidFill>
                <a:latin typeface="Abadi" panose="020B0604020104020204" pitchFamily="34" charset="0"/>
              </a:rPr>
              <a:t>Features used: Payload mass, Orbit, Launch site, Booster reuse indicators.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preprocessed, encoded, scaled and fine-tuned using </a:t>
            </a:r>
            <a:r>
              <a:rPr lang="en-US" sz="1800" dirty="0" err="1">
                <a:solidFill>
                  <a:schemeClr val="accent3">
                    <a:lumMod val="25000"/>
                  </a:schemeClr>
                </a:solidFill>
                <a:latin typeface="Abadi" panose="020B0604020104020204" pitchFamily="34" charset="0"/>
              </a:rPr>
              <a:t>GridSearchCV</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0711"/>
            <a:ext cx="3707026" cy="4344861"/>
          </a:xfrm>
          <a:prstGeom prst="rect">
            <a:avLst/>
          </a:prstGeom>
        </p:spPr>
        <p:txBody>
          <a:bodyPr>
            <a:normAutofit fontScale="70000" lnSpcReduction="20000"/>
          </a:bodyPr>
          <a:lstStyle/>
          <a:p>
            <a:r>
              <a:rPr lang="en-US" sz="2400" b="1" dirty="0">
                <a:latin typeface="Abadi" panose="020B0604020104020204" pitchFamily="34" charset="0"/>
              </a:rPr>
              <a:t>Objective: </a:t>
            </a:r>
            <a:r>
              <a:rPr lang="en-US" sz="2400" dirty="0">
                <a:latin typeface="Abadi" panose="020B0604020104020204" pitchFamily="34" charset="0"/>
              </a:rPr>
              <a:t>Analyze whether the number of flights (experience) affects launch success per site.</a:t>
            </a:r>
          </a:p>
          <a:p>
            <a:r>
              <a:rPr lang="en-US" sz="2400" b="1" dirty="0">
                <a:latin typeface="Abadi" panose="020B0604020104020204" pitchFamily="34" charset="0"/>
              </a:rPr>
              <a:t>Visualization: </a:t>
            </a:r>
            <a:r>
              <a:rPr lang="en-US" sz="2400" dirty="0">
                <a:latin typeface="Abadi" panose="020B0604020104020204" pitchFamily="34" charset="0"/>
              </a:rPr>
              <a:t>Scatter plot of Flight Number vs. Launch Site, colored by success class </a:t>
            </a:r>
            <a:br>
              <a:rPr lang="en-US" sz="2400" dirty="0">
                <a:latin typeface="Abadi" panose="020B0604020104020204" pitchFamily="34" charset="0"/>
              </a:rPr>
            </a:br>
            <a:r>
              <a:rPr lang="en-US" sz="2400" dirty="0">
                <a:latin typeface="Abadi" panose="020B0604020104020204" pitchFamily="34" charset="0"/>
              </a:rPr>
              <a:t>(0 = Failure, 1 = Success).</a:t>
            </a:r>
          </a:p>
          <a:p>
            <a:r>
              <a:rPr lang="en-US" sz="2400" b="1" dirty="0">
                <a:latin typeface="Abadi" panose="020B0604020104020204" pitchFamily="34" charset="0"/>
              </a:rPr>
              <a:t>Insights:</a:t>
            </a:r>
          </a:p>
          <a:p>
            <a:pPr lvl="1"/>
            <a:r>
              <a:rPr lang="en-US" sz="2000" dirty="0">
                <a:latin typeface="Abadi" panose="020B0604020104020204" pitchFamily="34" charset="0"/>
              </a:rPr>
              <a:t>Launches at </a:t>
            </a:r>
            <a:r>
              <a:rPr lang="en-US" sz="2000" b="1" dirty="0">
                <a:latin typeface="Abadi" panose="020B0604020104020204" pitchFamily="34" charset="0"/>
              </a:rPr>
              <a:t>KSC LC 39A </a:t>
            </a:r>
            <a:r>
              <a:rPr lang="en-US" sz="2000" dirty="0">
                <a:latin typeface="Abadi" panose="020B0604020104020204" pitchFamily="34" charset="0"/>
              </a:rPr>
              <a:t>and </a:t>
            </a:r>
            <a:r>
              <a:rPr lang="en-US" sz="2000" b="1" dirty="0">
                <a:latin typeface="Abadi" panose="020B0604020104020204" pitchFamily="34" charset="0"/>
              </a:rPr>
              <a:t>VAFB SLC 4E </a:t>
            </a:r>
            <a:r>
              <a:rPr lang="en-US" sz="2000" dirty="0">
                <a:latin typeface="Abadi" panose="020B0604020104020204" pitchFamily="34" charset="0"/>
              </a:rPr>
              <a:t>show more consistent success rates in later flights.</a:t>
            </a:r>
          </a:p>
          <a:p>
            <a:pPr lvl="1"/>
            <a:r>
              <a:rPr lang="en-US" sz="2000" b="1" dirty="0">
                <a:latin typeface="Abadi" panose="020B0604020104020204" pitchFamily="34" charset="0"/>
              </a:rPr>
              <a:t>CCAFS SLC 40 </a:t>
            </a:r>
            <a:r>
              <a:rPr lang="en-US" sz="2000" dirty="0">
                <a:latin typeface="Abadi" panose="020B0604020104020204" pitchFamily="34" charset="0"/>
              </a:rPr>
              <a:t>has a mix of failures and successes across many flight numbers.</a:t>
            </a:r>
          </a:p>
          <a:p>
            <a:pPr lvl="1"/>
            <a:r>
              <a:rPr lang="en-US" sz="2000" dirty="0">
                <a:latin typeface="Abadi" panose="020B0604020104020204" pitchFamily="34" charset="0"/>
              </a:rPr>
              <a:t>There's a visible trend where </a:t>
            </a:r>
            <a:r>
              <a:rPr lang="en-US" sz="2000" b="1" dirty="0">
                <a:latin typeface="Abadi" panose="020B0604020104020204" pitchFamily="34" charset="0"/>
              </a:rPr>
              <a:t>higher flight numbers correlate with more successes</a:t>
            </a:r>
            <a:r>
              <a:rPr lang="en-US" sz="2000" dirty="0">
                <a:latin typeface="Abadi" panose="020B0604020104020204" pitchFamily="34" charset="0"/>
              </a:rPr>
              <a:t>, especially at KSC LC 39A.</a:t>
            </a:r>
          </a:p>
          <a:p>
            <a:r>
              <a:rPr lang="en-US" sz="2400" b="1" dirty="0">
                <a:latin typeface="Abadi" panose="020B0604020104020204" pitchFamily="34" charset="0"/>
              </a:rPr>
              <a:t>Interpretation:</a:t>
            </a:r>
            <a:r>
              <a:rPr lang="en-US" sz="2400" dirty="0">
                <a:latin typeface="Abadi" panose="020B0604020104020204" pitchFamily="34" charset="0"/>
              </a:rPr>
              <a:t> Experience and infrastructure maturity (represented by higher flight numbers) contribute to better outcomes.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E8FEE59-3110-AE84-128D-D7FEF8B8F70F}"/>
              </a:ext>
            </a:extLst>
          </p:cNvPr>
          <p:cNvPicPr>
            <a:picLocks noChangeAspect="1"/>
          </p:cNvPicPr>
          <p:nvPr/>
        </p:nvPicPr>
        <p:blipFill>
          <a:blip r:embed="rId3"/>
          <a:stretch>
            <a:fillRect/>
          </a:stretch>
        </p:blipFill>
        <p:spPr>
          <a:xfrm>
            <a:off x="4835115" y="1799303"/>
            <a:ext cx="7250254" cy="356911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4796144"/>
          </a:xfrm>
          <a:prstGeom prst="rect">
            <a:avLst/>
          </a:prstGeom>
        </p:spPr>
        <p:txBody>
          <a:bodyPr>
            <a:normAutofit fontScale="775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Explore whether the payload mass influences the outcome depending on the launch site.</a:t>
            </a:r>
          </a:p>
          <a:p>
            <a:r>
              <a:rPr lang="en-US" sz="2400" b="1" dirty="0">
                <a:latin typeface="Abadi" panose="020B0604020104020204" pitchFamily="34" charset="0"/>
              </a:rPr>
              <a:t>Visualization: </a:t>
            </a:r>
            <a:r>
              <a:rPr lang="en-US" sz="2400" dirty="0">
                <a:latin typeface="Abadi" panose="020B0604020104020204" pitchFamily="34" charset="0"/>
              </a:rPr>
              <a:t>Scatter plot of Payload Mass (kg) vs. Launch Site, colored by class </a:t>
            </a:r>
            <a:br>
              <a:rPr lang="en-US" sz="2400" dirty="0">
                <a:latin typeface="Abadi" panose="020B0604020104020204" pitchFamily="34" charset="0"/>
              </a:rPr>
            </a:br>
            <a:r>
              <a:rPr lang="en-US" sz="2400" dirty="0">
                <a:latin typeface="Abadi" panose="020B0604020104020204" pitchFamily="34" charset="0"/>
              </a:rPr>
              <a:t>(0 = Failure, 1 = Success).</a:t>
            </a:r>
          </a:p>
          <a:p>
            <a:r>
              <a:rPr lang="en-US" sz="2400" b="1" dirty="0">
                <a:latin typeface="Abadi" panose="020B0604020104020204" pitchFamily="34" charset="0"/>
              </a:rPr>
              <a:t>Insights:</a:t>
            </a:r>
          </a:p>
          <a:p>
            <a:pPr lvl="1"/>
            <a:r>
              <a:rPr lang="en-US" sz="2000" b="1" dirty="0">
                <a:latin typeface="Abadi" panose="020B0604020104020204" pitchFamily="34" charset="0"/>
              </a:rPr>
              <a:t>VAFB SLC 4E </a:t>
            </a:r>
            <a:r>
              <a:rPr lang="en-US" sz="2000" dirty="0">
                <a:latin typeface="Abadi" panose="020B0604020104020204" pitchFamily="34" charset="0"/>
              </a:rPr>
              <a:t>has no launches with payloads above 10,000 kg.</a:t>
            </a:r>
          </a:p>
          <a:p>
            <a:pPr lvl="1"/>
            <a:r>
              <a:rPr lang="en-US" sz="2000" dirty="0">
                <a:latin typeface="Abadi" panose="020B0604020104020204" pitchFamily="34" charset="0"/>
              </a:rPr>
              <a:t>Both </a:t>
            </a:r>
            <a:r>
              <a:rPr lang="en-US" sz="2000" b="1" dirty="0">
                <a:latin typeface="Abadi" panose="020B0604020104020204" pitchFamily="34" charset="0"/>
              </a:rPr>
              <a:t>CCAFS SLC 40 </a:t>
            </a:r>
            <a:r>
              <a:rPr lang="en-US" sz="2000" dirty="0">
                <a:latin typeface="Abadi" panose="020B0604020104020204" pitchFamily="34" charset="0"/>
              </a:rPr>
              <a:t>and </a:t>
            </a:r>
            <a:r>
              <a:rPr lang="en-US" sz="2000" b="1" dirty="0">
                <a:latin typeface="Abadi" panose="020B0604020104020204" pitchFamily="34" charset="0"/>
              </a:rPr>
              <a:t>KSC LC 39A</a:t>
            </a:r>
            <a:r>
              <a:rPr lang="en-US" sz="2000" dirty="0">
                <a:latin typeface="Abadi" panose="020B0604020104020204" pitchFamily="34" charset="0"/>
              </a:rPr>
              <a:t> supported heavy payloads.</a:t>
            </a:r>
          </a:p>
          <a:p>
            <a:pPr lvl="1"/>
            <a:r>
              <a:rPr lang="en-US" sz="2000" dirty="0">
                <a:latin typeface="Abadi" panose="020B0604020104020204" pitchFamily="34" charset="0"/>
              </a:rPr>
              <a:t>Successful landings are more prevalent for moderate payloads across sites.</a:t>
            </a:r>
          </a:p>
          <a:p>
            <a:r>
              <a:rPr lang="en-US" sz="2400" b="1" dirty="0">
                <a:latin typeface="Abadi" panose="020B0604020104020204" pitchFamily="34" charset="0"/>
              </a:rPr>
              <a:t>Interpretation: </a:t>
            </a:r>
            <a:r>
              <a:rPr lang="en-US" sz="2400" dirty="0">
                <a:latin typeface="Abadi" panose="020B0604020104020204" pitchFamily="34" charset="0"/>
              </a:rPr>
              <a:t>Heavy payloads seem less frequent and more successful from advanced launch facilities like KSC LC 39A.</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0C4CC8F0-598A-E5E0-BD7B-9AF753FC372B}"/>
              </a:ext>
            </a:extLst>
          </p:cNvPr>
          <p:cNvPicPr>
            <a:picLocks noChangeAspect="1"/>
          </p:cNvPicPr>
          <p:nvPr/>
        </p:nvPicPr>
        <p:blipFill>
          <a:blip r:embed="rId3"/>
          <a:stretch>
            <a:fillRect/>
          </a:stretch>
        </p:blipFill>
        <p:spPr>
          <a:xfrm>
            <a:off x="4816816" y="1807408"/>
            <a:ext cx="7205690" cy="359877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3329"/>
            <a:ext cx="3932238" cy="4933336"/>
          </a:xfrm>
          <a:prstGeom prst="rect">
            <a:avLst/>
          </a:prstGeom>
        </p:spPr>
        <p:txBody>
          <a:bodyPr>
            <a:normAutofit fontScale="850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Analyze how different orbit types relate to mission success rates.</a:t>
            </a:r>
          </a:p>
          <a:p>
            <a:r>
              <a:rPr lang="en-US" sz="2400" b="1" dirty="0">
                <a:latin typeface="Abadi" panose="020B0604020104020204" pitchFamily="34" charset="0"/>
              </a:rPr>
              <a:t>Visualization:</a:t>
            </a:r>
            <a:r>
              <a:rPr lang="en-US" sz="2400" dirty="0">
                <a:latin typeface="Abadi" panose="020B0604020104020204" pitchFamily="34" charset="0"/>
              </a:rPr>
              <a:t> Bar chart showing the average Class (success rate) per Orbit.</a:t>
            </a:r>
          </a:p>
          <a:p>
            <a:r>
              <a:rPr lang="en-US" sz="2400" b="1" dirty="0">
                <a:latin typeface="Abadi" panose="020B0604020104020204" pitchFamily="34" charset="0"/>
              </a:rPr>
              <a:t>Insights:</a:t>
            </a:r>
          </a:p>
          <a:p>
            <a:pPr lvl="1"/>
            <a:r>
              <a:rPr lang="en-US" sz="2000" dirty="0">
                <a:latin typeface="Abadi" panose="020B0604020104020204" pitchFamily="34" charset="0"/>
              </a:rPr>
              <a:t>Highest success rates observed in orbits ES-L1, GEO, HEO, and SSO.</a:t>
            </a:r>
          </a:p>
          <a:p>
            <a:pPr lvl="1"/>
            <a:r>
              <a:rPr lang="en-US" sz="2000" dirty="0">
                <a:latin typeface="Abadi" panose="020B0604020104020204" pitchFamily="34" charset="0"/>
              </a:rPr>
              <a:t>Orbits like </a:t>
            </a:r>
            <a:r>
              <a:rPr lang="en-US" sz="2000" b="1" dirty="0">
                <a:latin typeface="Abadi" panose="020B0604020104020204" pitchFamily="34" charset="0"/>
              </a:rPr>
              <a:t>GTO</a:t>
            </a:r>
            <a:r>
              <a:rPr lang="en-US" sz="2000" dirty="0">
                <a:latin typeface="Abadi" panose="020B0604020104020204" pitchFamily="34" charset="0"/>
              </a:rPr>
              <a:t> and </a:t>
            </a:r>
            <a:r>
              <a:rPr lang="en-US" sz="2000" b="1" dirty="0">
                <a:latin typeface="Abadi" panose="020B0604020104020204" pitchFamily="34" charset="0"/>
              </a:rPr>
              <a:t>ISS</a:t>
            </a:r>
            <a:r>
              <a:rPr lang="en-US" sz="2000" dirty="0">
                <a:latin typeface="Abadi" panose="020B0604020104020204" pitchFamily="34" charset="0"/>
              </a:rPr>
              <a:t> show comparatively lower success rates.</a:t>
            </a:r>
          </a:p>
          <a:p>
            <a:pPr lvl="1"/>
            <a:r>
              <a:rPr lang="en-US" sz="2000" dirty="0">
                <a:latin typeface="Abadi" panose="020B0604020104020204" pitchFamily="34" charset="0"/>
              </a:rPr>
              <a:t>Some orbits (e.g., </a:t>
            </a:r>
            <a:r>
              <a:rPr lang="en-US" sz="2000" b="1" dirty="0">
                <a:latin typeface="Abadi" panose="020B0604020104020204" pitchFamily="34" charset="0"/>
              </a:rPr>
              <a:t>SO</a:t>
            </a:r>
            <a:r>
              <a:rPr lang="en-US" sz="2000" dirty="0">
                <a:latin typeface="Abadi" panose="020B0604020104020204" pitchFamily="34" charset="0"/>
              </a:rPr>
              <a:t>) show no successful missions.</a:t>
            </a:r>
          </a:p>
          <a:p>
            <a:r>
              <a:rPr lang="en-US" sz="2400" b="1" dirty="0">
                <a:latin typeface="Abadi" panose="020B0604020104020204" pitchFamily="34" charset="0"/>
              </a:rPr>
              <a:t>Interpretation: </a:t>
            </a:r>
            <a:r>
              <a:rPr lang="en-US" sz="2400" dirty="0">
                <a:latin typeface="Abadi" panose="020B0604020104020204" pitchFamily="34" charset="0"/>
              </a:rPr>
              <a:t>The orbit type can influence mission complexity and landing success, with specialized orbits showing better reliability.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A6E73F81-C2C9-D21A-0502-9050600D62C8}"/>
              </a:ext>
            </a:extLst>
          </p:cNvPr>
          <p:cNvPicPr>
            <a:picLocks noChangeAspect="1"/>
          </p:cNvPicPr>
          <p:nvPr/>
        </p:nvPicPr>
        <p:blipFill>
          <a:blip r:embed="rId3"/>
          <a:stretch>
            <a:fillRect/>
          </a:stretch>
        </p:blipFill>
        <p:spPr>
          <a:xfrm>
            <a:off x="4916583" y="1376128"/>
            <a:ext cx="6898190" cy="462048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4335"/>
            <a:ext cx="3932238" cy="4756355"/>
          </a:xfrm>
          <a:prstGeom prst="rect">
            <a:avLst/>
          </a:prstGeom>
        </p:spPr>
        <p:txBody>
          <a:bodyPr>
            <a:normAutofit fontScale="70000" lnSpcReduction="20000"/>
          </a:bodyPr>
          <a:lstStyle/>
          <a:p>
            <a:r>
              <a:rPr lang="en-US" sz="2400" b="1" dirty="0">
                <a:latin typeface="Abadi" panose="020B0604020104020204" pitchFamily="34" charset="0"/>
              </a:rPr>
              <a:t>Objective:</a:t>
            </a:r>
            <a:r>
              <a:rPr lang="en-US" sz="2400" dirty="0">
                <a:latin typeface="Abadi" panose="020B0604020104020204" pitchFamily="34" charset="0"/>
              </a:rPr>
              <a:t> Examine whether mission experience (flight number) influences success across orbit types.</a:t>
            </a:r>
          </a:p>
          <a:p>
            <a:r>
              <a:rPr lang="en-US" sz="2400" b="1" dirty="0">
                <a:latin typeface="Abadi" panose="020B0604020104020204" pitchFamily="34" charset="0"/>
              </a:rPr>
              <a:t>Visualization:</a:t>
            </a:r>
            <a:r>
              <a:rPr lang="en-US" sz="2400" dirty="0">
                <a:latin typeface="Abadi" panose="020B0604020104020204" pitchFamily="34" charset="0"/>
              </a:rPr>
              <a:t> Scatter plot with Flight Number on the x-axis, Orbit on the y-axis, and Class as hue (success/failure).</a:t>
            </a:r>
          </a:p>
          <a:p>
            <a:r>
              <a:rPr lang="en-US" sz="2400" b="1" dirty="0">
                <a:latin typeface="Abadi" panose="020B0604020104020204" pitchFamily="34" charset="0"/>
              </a:rPr>
              <a:t>Insights:</a:t>
            </a:r>
          </a:p>
          <a:p>
            <a:pPr lvl="1"/>
            <a:r>
              <a:rPr lang="en-US" sz="2000" dirty="0">
                <a:latin typeface="Abadi" panose="020B0604020104020204" pitchFamily="34" charset="0"/>
              </a:rPr>
              <a:t>In </a:t>
            </a:r>
            <a:r>
              <a:rPr lang="en-US" sz="2000" b="1" dirty="0">
                <a:latin typeface="Abadi" panose="020B0604020104020204" pitchFamily="34" charset="0"/>
              </a:rPr>
              <a:t>LEO</a:t>
            </a:r>
            <a:r>
              <a:rPr lang="en-US" sz="2000" dirty="0">
                <a:latin typeface="Abadi" panose="020B0604020104020204" pitchFamily="34" charset="0"/>
              </a:rPr>
              <a:t>, success improves with flight number — possibly due to learning effects and process refinement.</a:t>
            </a:r>
          </a:p>
          <a:p>
            <a:pPr lvl="1"/>
            <a:r>
              <a:rPr lang="en-US" sz="2000" dirty="0">
                <a:latin typeface="Abadi" panose="020B0604020104020204" pitchFamily="34" charset="0"/>
              </a:rPr>
              <a:t>In </a:t>
            </a:r>
            <a:r>
              <a:rPr lang="en-US" sz="2000" b="1" dirty="0">
                <a:latin typeface="Abadi" panose="020B0604020104020204" pitchFamily="34" charset="0"/>
              </a:rPr>
              <a:t>GTO</a:t>
            </a:r>
            <a:r>
              <a:rPr lang="en-US" sz="2000" dirty="0">
                <a:latin typeface="Abadi" panose="020B0604020104020204" pitchFamily="34" charset="0"/>
              </a:rPr>
              <a:t>, no clear relationship is observed between flight number and mission outcome.</a:t>
            </a:r>
          </a:p>
          <a:p>
            <a:pPr lvl="1"/>
            <a:r>
              <a:rPr lang="en-US" sz="2000" dirty="0">
                <a:latin typeface="Abadi" panose="020B0604020104020204" pitchFamily="34" charset="0"/>
              </a:rPr>
              <a:t>Some orbits show limited data, making patterns inconclusive.</a:t>
            </a:r>
          </a:p>
          <a:p>
            <a:r>
              <a:rPr lang="en-US" sz="2400" b="1" dirty="0">
                <a:latin typeface="Abadi" panose="020B0604020104020204" pitchFamily="34" charset="0"/>
              </a:rPr>
              <a:t>Interpretation:</a:t>
            </a:r>
            <a:r>
              <a:rPr lang="en-US" sz="2400" dirty="0">
                <a:latin typeface="Abadi" panose="020B0604020104020204" pitchFamily="34" charset="0"/>
              </a:rPr>
              <a:t> The impact of launch experience (flight number) varies across orbit types, indicating some missions are more sensitive to operational maturity.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BD81479E-244D-09F4-356D-407C162C80DE}"/>
              </a:ext>
            </a:extLst>
          </p:cNvPr>
          <p:cNvPicPr>
            <a:picLocks noChangeAspect="1"/>
          </p:cNvPicPr>
          <p:nvPr/>
        </p:nvPicPr>
        <p:blipFill>
          <a:blip r:embed="rId3"/>
          <a:stretch>
            <a:fillRect/>
          </a:stretch>
        </p:blipFill>
        <p:spPr>
          <a:xfrm>
            <a:off x="5182681" y="1576763"/>
            <a:ext cx="6644042" cy="42174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0580"/>
            <a:ext cx="10515600" cy="484876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b="1" dirty="0">
                <a:solidFill>
                  <a:schemeClr val="accent3">
                    <a:lumMod val="25000"/>
                  </a:schemeClr>
                </a:solidFill>
                <a:latin typeface="Abadi" panose="020B0604020104020204" pitchFamily="34" charset="0"/>
              </a:rPr>
              <a:t>Data Collection: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dataset for SpaceX launches was collected using a combination of API calls and web scraping techniques. This data includes detailed information about launch sites, payload mass, orbit type, launch outcomes, and rocket specifications.</a:t>
            </a:r>
          </a:p>
          <a:p>
            <a:pPr>
              <a:lnSpc>
                <a:spcPct val="100000"/>
              </a:lnSpc>
              <a:spcBef>
                <a:spcPts val="1400"/>
              </a:spcBef>
            </a:pPr>
            <a:r>
              <a:rPr lang="en-US" sz="2200" b="1" dirty="0">
                <a:solidFill>
                  <a:schemeClr val="accent3">
                    <a:lumMod val="25000"/>
                  </a:schemeClr>
                </a:solidFill>
                <a:latin typeface="Abadi" panose="020B0604020104020204" pitchFamily="34" charset="0"/>
              </a:rPr>
              <a:t>Data Cleaning: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preprocessing was performed to handle missing values, remove irrelevant records, and filter the dataset to focus solely on Falcon 9 launches. Missing payload mass values were imputed with the mean, and categorical variables were standardized using one-hot encoding.</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(EDA):</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EDA was conducted to understand relationships between key variables such as payload mass, launch site, and landing success. Visualizations such as histograms, scatter plots, and interactive maps created with Folium were used to analyze the proximity of launch sites and landing success.</a:t>
            </a:r>
          </a:p>
          <a:p>
            <a:pPr>
              <a:lnSpc>
                <a:spcPct val="100000"/>
              </a:lnSpc>
              <a:spcBef>
                <a:spcPts val="1400"/>
              </a:spcBef>
            </a:pPr>
            <a:r>
              <a:rPr lang="en-US" sz="2200" b="1" dirty="0">
                <a:solidFill>
                  <a:schemeClr val="accent3">
                    <a:lumMod val="25000"/>
                  </a:schemeClr>
                </a:solidFill>
                <a:latin typeface="Abadi" panose="020B0604020104020204" pitchFamily="34" charset="0"/>
              </a:rPr>
              <a:t>Predictive Modeling:</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Various machine learning models, including Logistic Regression, SVM, Decision Trees, and K-Nearest Neighbors (KNN), were used to predict landing success. Hyperparameters for these models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model performance was evaluated based on accuracy, precision, and recall.</a:t>
            </a:r>
          </a:p>
          <a:p>
            <a:pPr>
              <a:lnSpc>
                <a:spcPct val="100000"/>
              </a:lnSpc>
              <a:spcBef>
                <a:spcPts val="1400"/>
              </a:spcBef>
            </a:pPr>
            <a:r>
              <a:rPr lang="en-US" sz="2200" b="1" dirty="0">
                <a:solidFill>
                  <a:schemeClr val="accent3">
                    <a:lumMod val="25000"/>
                  </a:schemeClr>
                </a:solidFill>
                <a:latin typeface="Abadi" panose="020B0604020104020204" pitchFamily="34" charset="0"/>
              </a:rPr>
              <a:t>SQL Queries: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SQL was employed to perform advanced data extraction and aggregation, answering critical questions such as the success rate of landings at each launch site.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1929"/>
            <a:ext cx="3932238" cy="4915282"/>
          </a:xfrm>
          <a:prstGeom prst="rect">
            <a:avLst/>
          </a:prstGeom>
        </p:spPr>
        <p:txBody>
          <a:bodyPr>
            <a:normAutofit fontScale="77500" lnSpcReduction="20000"/>
          </a:bodyPr>
          <a:lstStyle/>
          <a:p>
            <a:r>
              <a:rPr lang="en-US" sz="2400" b="1" dirty="0">
                <a:latin typeface="Abadi" panose="020B0604020104020204" pitchFamily="34" charset="0"/>
              </a:rPr>
              <a:t>Objective: </a:t>
            </a:r>
            <a:r>
              <a:rPr lang="en-US" sz="2400" dirty="0">
                <a:latin typeface="Abadi" panose="020B0604020104020204" pitchFamily="34" charset="0"/>
              </a:rPr>
              <a:t>Explore how payload mass influences success rates across different orbit types.</a:t>
            </a:r>
          </a:p>
          <a:p>
            <a:r>
              <a:rPr lang="en-US" sz="2400" b="1" dirty="0">
                <a:latin typeface="Abadi" panose="020B0604020104020204" pitchFamily="34" charset="0"/>
              </a:rPr>
              <a:t>Visualization:</a:t>
            </a:r>
            <a:r>
              <a:rPr lang="en-US" sz="2400" dirty="0">
                <a:latin typeface="Abadi" panose="020B0604020104020204" pitchFamily="34" charset="0"/>
              </a:rPr>
              <a:t> Scatter plot with Payload Mass (kg) on the x-axis, Orbit Type on the y-axis, and Class (success/failure) as hue.</a:t>
            </a:r>
          </a:p>
          <a:p>
            <a:r>
              <a:rPr lang="en-US" sz="2400" b="1" dirty="0">
                <a:latin typeface="Abadi" panose="020B0604020104020204" pitchFamily="34" charset="0"/>
              </a:rPr>
              <a:t>Insights:</a:t>
            </a:r>
          </a:p>
          <a:p>
            <a:pPr lvl="1"/>
            <a:r>
              <a:rPr lang="en-US" sz="2000" dirty="0">
                <a:latin typeface="Abadi" panose="020B0604020104020204" pitchFamily="34" charset="0"/>
              </a:rPr>
              <a:t>Higher payloads to </a:t>
            </a:r>
            <a:r>
              <a:rPr lang="en-US" sz="2000" b="1" dirty="0">
                <a:latin typeface="Abadi" panose="020B0604020104020204" pitchFamily="34" charset="0"/>
              </a:rPr>
              <a:t>LEO</a:t>
            </a:r>
            <a:r>
              <a:rPr lang="en-US" sz="2000" dirty="0">
                <a:latin typeface="Abadi" panose="020B0604020104020204" pitchFamily="34" charset="0"/>
              </a:rPr>
              <a:t>, </a:t>
            </a:r>
            <a:r>
              <a:rPr lang="en-US" sz="2000" b="1" dirty="0">
                <a:latin typeface="Abadi" panose="020B0604020104020204" pitchFamily="34" charset="0"/>
              </a:rPr>
              <a:t>Polar</a:t>
            </a:r>
            <a:r>
              <a:rPr lang="en-US" sz="2000" dirty="0">
                <a:latin typeface="Abadi" panose="020B0604020104020204" pitchFamily="34" charset="0"/>
              </a:rPr>
              <a:t>, and </a:t>
            </a:r>
            <a:r>
              <a:rPr lang="en-US" sz="2000" b="1" dirty="0">
                <a:latin typeface="Abadi" panose="020B0604020104020204" pitchFamily="34" charset="0"/>
              </a:rPr>
              <a:t>ISS</a:t>
            </a:r>
            <a:r>
              <a:rPr lang="en-US" sz="2000" dirty="0">
                <a:latin typeface="Abadi" panose="020B0604020104020204" pitchFamily="34" charset="0"/>
              </a:rPr>
              <a:t> orbits tend to correlate with successful landings.</a:t>
            </a:r>
          </a:p>
          <a:p>
            <a:pPr lvl="1"/>
            <a:r>
              <a:rPr lang="en-US" sz="2000" dirty="0">
                <a:latin typeface="Abadi" panose="020B0604020104020204" pitchFamily="34" charset="0"/>
              </a:rPr>
              <a:t>In </a:t>
            </a:r>
            <a:r>
              <a:rPr lang="en-US" sz="2000" b="1" dirty="0">
                <a:latin typeface="Abadi" panose="020B0604020104020204" pitchFamily="34" charset="0"/>
              </a:rPr>
              <a:t>GTO</a:t>
            </a:r>
            <a:r>
              <a:rPr lang="en-US" sz="2000" dirty="0">
                <a:latin typeface="Abadi" panose="020B0604020104020204" pitchFamily="34" charset="0"/>
              </a:rPr>
              <a:t>, both successful and unsuccessful landings are observed across payloads — no clear trend.</a:t>
            </a:r>
          </a:p>
          <a:p>
            <a:pPr lvl="1"/>
            <a:r>
              <a:rPr lang="en-US" sz="2000" dirty="0">
                <a:latin typeface="Abadi" panose="020B0604020104020204" pitchFamily="34" charset="0"/>
              </a:rPr>
              <a:t>Several orbit types show consistent success regardless of payload weight.</a:t>
            </a:r>
          </a:p>
          <a:p>
            <a:r>
              <a:rPr lang="en-US" sz="2400" b="1" dirty="0">
                <a:latin typeface="Abadi" panose="020B0604020104020204" pitchFamily="34" charset="0"/>
              </a:rPr>
              <a:t>Interpretation: </a:t>
            </a:r>
            <a:r>
              <a:rPr lang="en-US" sz="2400" dirty="0">
                <a:latin typeface="Abadi" panose="020B0604020104020204" pitchFamily="34" charset="0"/>
              </a:rPr>
              <a:t>Mission design and orbit type appear more predictive of outcome than payload mass alone in some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Imagen 7">
            <a:extLst>
              <a:ext uri="{FF2B5EF4-FFF2-40B4-BE49-F238E27FC236}">
                <a16:creationId xmlns:a16="http://schemas.microsoft.com/office/drawing/2014/main" id="{5DF7721A-FAE7-E14E-269C-88F8DEACC027}"/>
              </a:ext>
            </a:extLst>
          </p:cNvPr>
          <p:cNvPicPr>
            <a:picLocks noChangeAspect="1"/>
          </p:cNvPicPr>
          <p:nvPr/>
        </p:nvPicPr>
        <p:blipFill>
          <a:blip r:embed="rId3"/>
          <a:stretch>
            <a:fillRect/>
          </a:stretch>
        </p:blipFill>
        <p:spPr>
          <a:xfrm>
            <a:off x="4964798" y="1421335"/>
            <a:ext cx="6906573" cy="43819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5342"/>
            <a:ext cx="3932238" cy="4981869"/>
          </a:xfrm>
          <a:prstGeom prst="rect">
            <a:avLst/>
          </a:prstGeom>
        </p:spPr>
        <p:txBody>
          <a:bodyPr>
            <a:noAutofit/>
          </a:bodyPr>
          <a:lstStyle/>
          <a:p>
            <a:r>
              <a:rPr lang="en-US" sz="1300" b="1" dirty="0">
                <a:latin typeface="Abadi" panose="020B0604020104020204" pitchFamily="34" charset="0"/>
              </a:rPr>
              <a:t>Objective:</a:t>
            </a:r>
            <a:r>
              <a:rPr lang="en-US" sz="1300" dirty="0">
                <a:latin typeface="Abadi" panose="020B0604020104020204" pitchFamily="34" charset="0"/>
              </a:rPr>
              <a:t> Analyze the trend of launch success over time to assess improvements in SpaceX’s booster landing performance.</a:t>
            </a:r>
          </a:p>
          <a:p>
            <a:r>
              <a:rPr lang="en-US" sz="1300" b="1" dirty="0">
                <a:latin typeface="Abadi" panose="020B0604020104020204" pitchFamily="34" charset="0"/>
              </a:rPr>
              <a:t>Visualization: </a:t>
            </a:r>
            <a:r>
              <a:rPr lang="en-US" sz="1300" dirty="0">
                <a:latin typeface="Abadi" panose="020B0604020104020204" pitchFamily="34" charset="0"/>
              </a:rPr>
              <a:t>A line chart was plotted to show the yearly average success rate, using the launch year on the x-axis and the mean of the Class label on the y-axis. This visualization highlights how SpaceX's success rate evolved over time.</a:t>
            </a:r>
          </a:p>
          <a:p>
            <a:r>
              <a:rPr lang="en-US" sz="1300" b="1" dirty="0">
                <a:latin typeface="Abadi" panose="020B0604020104020204" pitchFamily="34" charset="0"/>
              </a:rPr>
              <a:t>Insights:</a:t>
            </a:r>
          </a:p>
          <a:p>
            <a:pPr lvl="1"/>
            <a:r>
              <a:rPr lang="en-US" sz="1300" b="1" dirty="0">
                <a:latin typeface="Abadi" panose="020B0604020104020204" pitchFamily="34" charset="0"/>
              </a:rPr>
              <a:t>2010–2013:</a:t>
            </a:r>
            <a:r>
              <a:rPr lang="en-US" sz="1300" dirty="0">
                <a:latin typeface="Abadi" panose="020B0604020104020204" pitchFamily="34" charset="0"/>
              </a:rPr>
              <a:t> No successful landings recorded (success rate = 0).</a:t>
            </a:r>
          </a:p>
          <a:p>
            <a:pPr lvl="1"/>
            <a:r>
              <a:rPr lang="en-US" sz="1300" b="1" dirty="0">
                <a:latin typeface="Abadi" panose="020B0604020104020204" pitchFamily="34" charset="0"/>
              </a:rPr>
              <a:t>2014–2017:</a:t>
            </a:r>
            <a:r>
              <a:rPr lang="en-US" sz="1300" dirty="0">
                <a:latin typeface="Abadi" panose="020B0604020104020204" pitchFamily="34" charset="0"/>
              </a:rPr>
              <a:t> Rapid growth in landing success.</a:t>
            </a:r>
          </a:p>
          <a:p>
            <a:pPr lvl="1"/>
            <a:r>
              <a:rPr lang="en-US" sz="1300" b="1" dirty="0">
                <a:latin typeface="Abadi" panose="020B0604020104020204" pitchFamily="34" charset="0"/>
              </a:rPr>
              <a:t>2018:</a:t>
            </a:r>
            <a:r>
              <a:rPr lang="en-US" sz="1300" dirty="0">
                <a:latin typeface="Abadi" panose="020B0604020104020204" pitchFamily="34" charset="0"/>
              </a:rPr>
              <a:t> Slight dip, followed by continued improvements.</a:t>
            </a:r>
          </a:p>
          <a:p>
            <a:pPr lvl="1"/>
            <a:r>
              <a:rPr lang="en-US" sz="1300" b="1" dirty="0">
                <a:latin typeface="Abadi" panose="020B0604020104020204" pitchFamily="34" charset="0"/>
              </a:rPr>
              <a:t>2019–2020:</a:t>
            </a:r>
            <a:r>
              <a:rPr lang="en-US" sz="1300" dirty="0">
                <a:latin typeface="Abadi" panose="020B0604020104020204" pitchFamily="34" charset="0"/>
              </a:rPr>
              <a:t> Consistently high performance, success rate near 0.9.</a:t>
            </a:r>
          </a:p>
          <a:p>
            <a:r>
              <a:rPr lang="en-US" sz="1300" b="1" dirty="0">
                <a:latin typeface="Abadi" panose="020B0604020104020204" pitchFamily="34" charset="0"/>
              </a:rPr>
              <a:t>Interpretation:</a:t>
            </a:r>
            <a:r>
              <a:rPr lang="en-US" sz="1300" dirty="0">
                <a:latin typeface="Abadi" panose="020B0604020104020204" pitchFamily="34" charset="0"/>
              </a:rPr>
              <a:t> This trend demonstrates the increasing reliability of SpaceX’s landing technology. The sharp increase after 2014 aligns with the company's investment in reusable rocket stages, validating the effectiveness of iterative development and real-world testing.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5A5D8AD-9609-3E20-9A1A-E3FBB5F6AACA}"/>
              </a:ext>
            </a:extLst>
          </p:cNvPr>
          <p:cNvPicPr>
            <a:picLocks noChangeAspect="1"/>
          </p:cNvPicPr>
          <p:nvPr/>
        </p:nvPicPr>
        <p:blipFill>
          <a:blip r:embed="rId3"/>
          <a:stretch>
            <a:fillRect/>
          </a:stretch>
        </p:blipFill>
        <p:spPr>
          <a:xfrm>
            <a:off x="5287223" y="1617853"/>
            <a:ext cx="6351761" cy="40630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s-ES" sz="2400" b="1" dirty="0" err="1">
                <a:latin typeface="Abadi" panose="020B0604020104020204" pitchFamily="34" charset="0"/>
              </a:rPr>
              <a:t>Query</a:t>
            </a:r>
            <a:r>
              <a:rPr lang="es-ES" sz="2400" b="1" dirty="0">
                <a:latin typeface="Abadi" panose="020B0604020104020204" pitchFamily="34" charset="0"/>
              </a:rPr>
              <a:t> </a:t>
            </a:r>
            <a:r>
              <a:rPr lang="es-ES" sz="2400" b="1" dirty="0" err="1">
                <a:latin typeface="Abadi" panose="020B0604020104020204" pitchFamily="34" charset="0"/>
              </a:rPr>
              <a:t>Executed</a:t>
            </a:r>
            <a:endParaRPr lang="es-ES" sz="2400" b="1" dirty="0">
              <a:latin typeface="Abadi" panose="020B0604020104020204" pitchFamily="34" charset="0"/>
            </a:endParaRPr>
          </a:p>
          <a:p>
            <a:pPr lvl="1"/>
            <a:r>
              <a:rPr lang="es-ES" sz="2000" dirty="0">
                <a:latin typeface="Abadi" panose="020B0604020104020204" pitchFamily="34" charset="0"/>
              </a:rPr>
              <a:t>SELECT DISTINCT "</a:t>
            </a:r>
            <a:r>
              <a:rPr lang="es-ES" sz="2000" dirty="0" err="1">
                <a:latin typeface="Abadi" panose="020B0604020104020204" pitchFamily="34" charset="0"/>
              </a:rPr>
              <a:t>Launch_Site</a:t>
            </a:r>
            <a:r>
              <a:rPr lang="es-ES" sz="2000" dirty="0">
                <a:latin typeface="Abadi" panose="020B0604020104020204" pitchFamily="34" charset="0"/>
              </a:rPr>
              <a:t>" FROM SPACEXTBL;</a:t>
            </a:r>
          </a:p>
          <a:p>
            <a:r>
              <a:rPr lang="es-ES" sz="2400" b="1" dirty="0" err="1">
                <a:latin typeface="Abadi" panose="020B0604020104020204" pitchFamily="34" charset="0"/>
              </a:rPr>
              <a:t>Result</a:t>
            </a:r>
            <a:endParaRPr lang="es-ES" sz="2400" b="1" dirty="0">
              <a:latin typeface="Abadi" panose="020B0604020104020204" pitchFamily="34" charset="0"/>
            </a:endParaRPr>
          </a:p>
          <a:p>
            <a:pPr lvl="1"/>
            <a:r>
              <a:rPr lang="es-ES" sz="2000" dirty="0">
                <a:latin typeface="Abadi" panose="020B0604020104020204" pitchFamily="34" charset="0"/>
              </a:rPr>
              <a:t>CCAFS LC-40</a:t>
            </a:r>
          </a:p>
          <a:p>
            <a:pPr lvl="1"/>
            <a:r>
              <a:rPr lang="es-ES" sz="2000" dirty="0">
                <a:latin typeface="Abadi" panose="020B0604020104020204" pitchFamily="34" charset="0"/>
              </a:rPr>
              <a:t>VAFB SLC-4E</a:t>
            </a:r>
          </a:p>
          <a:p>
            <a:pPr lvl="1"/>
            <a:r>
              <a:rPr lang="es-ES" sz="2000" dirty="0">
                <a:latin typeface="Abadi" panose="020B0604020104020204" pitchFamily="34" charset="0"/>
              </a:rPr>
              <a:t>KSC LC-39A</a:t>
            </a:r>
          </a:p>
          <a:p>
            <a:r>
              <a:rPr lang="es-ES" sz="2400" b="1" dirty="0" err="1">
                <a:latin typeface="Abadi" panose="020B0604020104020204" pitchFamily="34" charset="0"/>
              </a:rPr>
              <a:t>Explanation</a:t>
            </a:r>
            <a:endParaRPr lang="es-ES" sz="2400" b="1" dirty="0">
              <a:latin typeface="Abadi" panose="020B0604020104020204" pitchFamily="34" charset="0"/>
            </a:endParaRPr>
          </a:p>
          <a:p>
            <a:pPr lvl="1"/>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query</a:t>
            </a:r>
            <a:r>
              <a:rPr lang="es-ES" sz="2000" dirty="0">
                <a:latin typeface="Abadi" panose="020B0604020104020204" pitchFamily="34" charset="0"/>
              </a:rPr>
              <a:t> </a:t>
            </a:r>
            <a:r>
              <a:rPr lang="es-ES" sz="2000" dirty="0" err="1">
                <a:latin typeface="Abadi" panose="020B0604020104020204" pitchFamily="34" charset="0"/>
              </a:rPr>
              <a:t>retrieves</a:t>
            </a:r>
            <a:r>
              <a:rPr lang="es-ES" sz="2000" dirty="0">
                <a:latin typeface="Abadi" panose="020B0604020104020204" pitchFamily="34" charset="0"/>
              </a:rPr>
              <a:t> </a:t>
            </a:r>
            <a:r>
              <a:rPr lang="es-ES" sz="2000" dirty="0" err="1">
                <a:latin typeface="Abadi" panose="020B0604020104020204" pitchFamily="34" charset="0"/>
              </a:rPr>
              <a:t>distinct</a:t>
            </a:r>
            <a:r>
              <a:rPr lang="es-ES" sz="2000" dirty="0">
                <a:latin typeface="Abadi" panose="020B0604020104020204" pitchFamily="34" charset="0"/>
              </a:rPr>
              <a:t> </a:t>
            </a:r>
            <a:r>
              <a:rPr lang="es-ES" sz="2000" dirty="0" err="1">
                <a:latin typeface="Abadi" panose="020B0604020104020204" pitchFamily="34" charset="0"/>
              </a:rPr>
              <a:t>values</a:t>
            </a:r>
            <a:r>
              <a:rPr lang="es-ES" sz="2000" dirty="0">
                <a:latin typeface="Abadi" panose="020B0604020104020204" pitchFamily="34" charset="0"/>
              </a:rPr>
              <a:t> </a:t>
            </a:r>
            <a:r>
              <a:rPr lang="es-ES" sz="2000" dirty="0" err="1">
                <a:latin typeface="Abadi" panose="020B0604020104020204" pitchFamily="34" charset="0"/>
              </a:rPr>
              <a:t>from</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Launch_Site</a:t>
            </a:r>
            <a:r>
              <a:rPr lang="es-ES" sz="2000" dirty="0">
                <a:latin typeface="Abadi" panose="020B0604020104020204" pitchFamily="34" charset="0"/>
              </a:rPr>
              <a:t> </a:t>
            </a:r>
            <a:r>
              <a:rPr lang="es-ES" sz="2000" dirty="0" err="1">
                <a:latin typeface="Abadi" panose="020B0604020104020204" pitchFamily="34" charset="0"/>
              </a:rPr>
              <a:t>column</a:t>
            </a:r>
            <a:r>
              <a:rPr lang="es-ES" sz="2000" dirty="0">
                <a:latin typeface="Abadi" panose="020B0604020104020204" pitchFamily="34" charset="0"/>
              </a:rPr>
              <a:t>, </a:t>
            </a:r>
            <a:r>
              <a:rPr lang="es-ES" sz="2000" dirty="0" err="1">
                <a:latin typeface="Abadi" panose="020B0604020104020204" pitchFamily="34" charset="0"/>
              </a:rPr>
              <a:t>identifying</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three</a:t>
            </a:r>
            <a:r>
              <a:rPr lang="es-ES" sz="2000" dirty="0">
                <a:latin typeface="Abadi" panose="020B0604020104020204" pitchFamily="34" charset="0"/>
              </a:rPr>
              <a:t> </a:t>
            </a:r>
            <a:r>
              <a:rPr lang="es-ES" sz="2000" dirty="0" err="1">
                <a:latin typeface="Abadi" panose="020B0604020104020204" pitchFamily="34" charset="0"/>
              </a:rPr>
              <a:t>unique</a:t>
            </a:r>
            <a:r>
              <a:rPr lang="es-ES" sz="2000" dirty="0">
                <a:latin typeface="Abadi" panose="020B0604020104020204" pitchFamily="34" charset="0"/>
              </a:rPr>
              <a:t> </a:t>
            </a:r>
            <a:r>
              <a:rPr lang="es-ES" sz="2000" dirty="0" err="1">
                <a:latin typeface="Abadi" panose="020B0604020104020204" pitchFamily="34" charset="0"/>
              </a:rPr>
              <a:t>locations</a:t>
            </a:r>
            <a:r>
              <a:rPr lang="es-ES" sz="2000" dirty="0">
                <a:latin typeface="Abadi" panose="020B0604020104020204" pitchFamily="34" charset="0"/>
              </a:rPr>
              <a:t> </a:t>
            </a:r>
            <a:r>
              <a:rPr lang="es-ES" sz="2000" dirty="0" err="1">
                <a:latin typeface="Abadi" panose="020B0604020104020204" pitchFamily="34" charset="0"/>
              </a:rPr>
              <a:t>used</a:t>
            </a:r>
            <a:r>
              <a:rPr lang="es-ES" sz="2000" dirty="0">
                <a:latin typeface="Abadi" panose="020B0604020104020204" pitchFamily="34" charset="0"/>
              </a:rPr>
              <a:t> </a:t>
            </a:r>
            <a:r>
              <a:rPr lang="es-ES" sz="2000" dirty="0" err="1">
                <a:latin typeface="Abadi" panose="020B0604020104020204" pitchFamily="34" charset="0"/>
              </a:rPr>
              <a:t>by</a:t>
            </a:r>
            <a:r>
              <a:rPr lang="es-ES" sz="2000" dirty="0">
                <a:latin typeface="Abadi" panose="020B0604020104020204" pitchFamily="34" charset="0"/>
              </a:rPr>
              <a:t> SpaceX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launches</a:t>
            </a:r>
            <a:r>
              <a:rPr lang="es-ES" sz="2000" dirty="0">
                <a:latin typeface="Abadi" panose="020B0604020104020204" pitchFamily="34" charset="0"/>
              </a:rPr>
              <a:t> in </a:t>
            </a:r>
            <a:r>
              <a:rPr lang="es-ES" sz="2000" dirty="0" err="1">
                <a:latin typeface="Abadi" panose="020B0604020104020204" pitchFamily="34" charset="0"/>
              </a:rPr>
              <a:t>this</a:t>
            </a:r>
            <a:r>
              <a:rPr lang="es-ES" sz="2000" dirty="0">
                <a:latin typeface="Abadi" panose="020B0604020104020204" pitchFamily="34" charset="0"/>
              </a:rPr>
              <a:t> </a:t>
            </a:r>
            <a:r>
              <a:rPr lang="es-ES" sz="2000" dirty="0" err="1">
                <a:latin typeface="Abadi" panose="020B0604020104020204" pitchFamily="34" charset="0"/>
              </a:rPr>
              <a:t>dataset</a:t>
            </a:r>
            <a:r>
              <a:rPr lang="es-ES" sz="2000" dirty="0">
                <a:latin typeface="Abadi" panose="020B0604020104020204" pitchFamily="34" charset="0"/>
              </a:rPr>
              <a:t>. </a:t>
            </a:r>
            <a:r>
              <a:rPr lang="es-ES" sz="2000" dirty="0" err="1">
                <a:latin typeface="Abadi" panose="020B0604020104020204" pitchFamily="34" charset="0"/>
              </a:rPr>
              <a:t>These</a:t>
            </a:r>
            <a:r>
              <a:rPr lang="es-ES" sz="2000" dirty="0">
                <a:latin typeface="Abadi" panose="020B0604020104020204" pitchFamily="34" charset="0"/>
              </a:rPr>
              <a:t> </a:t>
            </a:r>
            <a:r>
              <a:rPr lang="es-ES" sz="2000" dirty="0" err="1">
                <a:latin typeface="Abadi" panose="020B0604020104020204" pitchFamily="34" charset="0"/>
              </a:rPr>
              <a:t>results</a:t>
            </a:r>
            <a:r>
              <a:rPr lang="es-ES" sz="2000" dirty="0">
                <a:latin typeface="Abadi" panose="020B0604020104020204" pitchFamily="34" charset="0"/>
              </a:rPr>
              <a:t> </a:t>
            </a:r>
            <a:r>
              <a:rPr lang="es-ES" sz="2000" dirty="0" err="1">
                <a:latin typeface="Abadi" panose="020B0604020104020204" pitchFamily="34" charset="0"/>
              </a:rPr>
              <a:t>establish</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basis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further</a:t>
            </a:r>
            <a:r>
              <a:rPr lang="es-ES" sz="2000" dirty="0">
                <a:latin typeface="Abadi" panose="020B0604020104020204" pitchFamily="34" charset="0"/>
              </a:rPr>
              <a:t> site-</a:t>
            </a:r>
            <a:r>
              <a:rPr lang="es-ES" sz="2000" dirty="0" err="1">
                <a:latin typeface="Abadi" panose="020B0604020104020204" pitchFamily="34" charset="0"/>
              </a:rPr>
              <a:t>specific</a:t>
            </a:r>
            <a:r>
              <a:rPr lang="es-ES" sz="2000" dirty="0">
                <a:latin typeface="Abadi" panose="020B0604020104020204" pitchFamily="34" charset="0"/>
              </a:rPr>
              <a:t> performance </a:t>
            </a:r>
            <a:r>
              <a:rPr lang="es-ES" sz="2000" dirty="0" err="1">
                <a:latin typeface="Abadi" panose="020B0604020104020204" pitchFamily="34" charset="0"/>
              </a:rPr>
              <a:t>analysis</a:t>
            </a:r>
            <a:r>
              <a:rPr lang="es-ES" sz="2000" dirty="0">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515601" cy="4652963"/>
          </a:xfrm>
          <a:prstGeom prst="rect">
            <a:avLst/>
          </a:prstGeom>
        </p:spPr>
        <p:txBody>
          <a:bodyPr>
            <a:normAutofit/>
          </a:bodyPr>
          <a:lstStyle/>
          <a:p>
            <a:r>
              <a:rPr lang="en-US" sz="1800" b="1" dirty="0">
                <a:latin typeface="Abadi" panose="020B0604020104020204" pitchFamily="34" charset="0"/>
              </a:rPr>
              <a:t>Query Executed</a:t>
            </a:r>
          </a:p>
          <a:p>
            <a:pPr lvl="1"/>
            <a:r>
              <a:rPr lang="en-US" sz="1800" dirty="0">
                <a:latin typeface="Abadi" panose="020B0604020104020204" pitchFamily="34" charset="0"/>
              </a:rPr>
              <a:t>SELECT * FROM SPACEXTBL WHERE "</a:t>
            </a:r>
            <a:r>
              <a:rPr lang="en-US" sz="1800" dirty="0" err="1">
                <a:latin typeface="Abadi" panose="020B0604020104020204" pitchFamily="34" charset="0"/>
              </a:rPr>
              <a:t>Launch_Site</a:t>
            </a:r>
            <a:r>
              <a:rPr lang="en-US" sz="1800" dirty="0">
                <a:latin typeface="Abadi" panose="020B0604020104020204" pitchFamily="34" charset="0"/>
              </a:rPr>
              <a:t>" LIKE 'CCA%' LIMIT 5;</a:t>
            </a:r>
          </a:p>
          <a:p>
            <a:r>
              <a:rPr lang="en-US" sz="1800" b="1" dirty="0">
                <a:latin typeface="Abadi" panose="020B0604020104020204" pitchFamily="34" charset="0"/>
              </a:rPr>
              <a:t>Result</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r>
              <a:rPr lang="en-US" sz="1800" b="1" dirty="0">
                <a:latin typeface="Abadi" panose="020B0604020104020204" pitchFamily="34" charset="0"/>
              </a:rPr>
              <a:t>Explanation</a:t>
            </a:r>
          </a:p>
          <a:p>
            <a:pPr lvl="1"/>
            <a:r>
              <a:rPr lang="en-US" sz="1800" dirty="0">
                <a:latin typeface="Abadi" panose="020B0604020104020204" pitchFamily="34" charset="0"/>
              </a:rPr>
              <a:t>This query filters for launches from Cape Canaveral (CCAFS), a key SpaceX site. Reviewing these entries helps analyze patterns in payloads, mission types, and landing outcomes from this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421CDF8-67AA-99A9-20A1-D0D42CA885C4}"/>
              </a:ext>
            </a:extLst>
          </p:cNvPr>
          <p:cNvPicPr>
            <a:picLocks noChangeAspect="1"/>
          </p:cNvPicPr>
          <p:nvPr/>
        </p:nvPicPr>
        <p:blipFill>
          <a:blip r:embed="rId3"/>
          <a:stretch>
            <a:fillRect/>
          </a:stretch>
        </p:blipFill>
        <p:spPr>
          <a:xfrm>
            <a:off x="2110902" y="2270205"/>
            <a:ext cx="6140792" cy="28368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Query Executed</a:t>
            </a:r>
          </a:p>
          <a:p>
            <a:pPr lvl="1"/>
            <a:r>
              <a:rPr lang="en-US" sz="2000" dirty="0"/>
              <a:t>SELECT SUM("PAYLOAD_MASS__KG_") AS </a:t>
            </a:r>
            <a:r>
              <a:rPr lang="en-US" sz="2000" dirty="0" err="1"/>
              <a:t>total_payload_mass</a:t>
            </a:r>
            <a:r>
              <a:rPr lang="en-US" sz="2000" dirty="0"/>
              <a:t> FROM SPACEXTBL WHERE "Customer" = 'NASA (CRS)';</a:t>
            </a:r>
          </a:p>
          <a:p>
            <a:r>
              <a:rPr lang="en-US" sz="2400" b="1" dirty="0"/>
              <a:t>Result</a:t>
            </a:r>
          </a:p>
          <a:p>
            <a:pPr lvl="1"/>
            <a:r>
              <a:rPr lang="en-US" sz="2000" dirty="0"/>
              <a:t>Total Payload Mass: </a:t>
            </a:r>
            <a:r>
              <a:rPr lang="en-US" sz="2000" b="1" dirty="0"/>
              <a:t>45,596 kg</a:t>
            </a:r>
          </a:p>
          <a:p>
            <a:r>
              <a:rPr lang="en-US" sz="2400" b="1" dirty="0"/>
              <a:t>Explanation</a:t>
            </a:r>
          </a:p>
          <a:p>
            <a:pPr lvl="1"/>
            <a:r>
              <a:rPr lang="en-US" sz="2000" dirty="0"/>
              <a:t>This query calculates the cumulative payload mass delivered by SpaceX boosters under NASA’s Commercial Resupply Services (CRS) program.</a:t>
            </a:r>
            <a:br>
              <a:rPr lang="en-US" sz="2000" dirty="0"/>
            </a:br>
            <a:r>
              <a:rPr lang="en-US" sz="2000" dirty="0"/>
              <a:t>It highlights the significant logistical role of CRS missions in supporting the International Space Station.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AVG("PAYLOAD_MASS__KG_") AS </a:t>
            </a:r>
            <a:r>
              <a:rPr lang="en-US" sz="2000" dirty="0" err="1">
                <a:latin typeface="Abadi" panose="020B0604020104020204" pitchFamily="34" charset="0"/>
              </a:rPr>
              <a:t>avg_payload_mass</a:t>
            </a:r>
            <a:r>
              <a:rPr lang="en-US" sz="2000" dirty="0">
                <a:latin typeface="Abadi" panose="020B0604020104020204" pitchFamily="34" charset="0"/>
              </a:rPr>
              <a:t> FROM SPACEXTBL WHERE "</a:t>
            </a:r>
            <a:r>
              <a:rPr lang="en-US" sz="2000" dirty="0" err="1">
                <a:latin typeface="Abadi" panose="020B0604020104020204" pitchFamily="34" charset="0"/>
              </a:rPr>
              <a:t>Booster_Version</a:t>
            </a:r>
            <a:r>
              <a:rPr lang="en-US" sz="2000" dirty="0">
                <a:latin typeface="Abadi" panose="020B0604020104020204" pitchFamily="34" charset="0"/>
              </a:rPr>
              <a:t>" = 'F9 v1.1';</a:t>
            </a:r>
          </a:p>
          <a:p>
            <a:r>
              <a:rPr lang="en-US" sz="2400" b="1" dirty="0">
                <a:latin typeface="Abadi" panose="020B0604020104020204" pitchFamily="34" charset="0"/>
              </a:rPr>
              <a:t>Result</a:t>
            </a:r>
          </a:p>
          <a:p>
            <a:pPr lvl="1"/>
            <a:r>
              <a:rPr lang="en-US" sz="2000" dirty="0">
                <a:latin typeface="Abadi" panose="020B0604020104020204" pitchFamily="34" charset="0"/>
              </a:rPr>
              <a:t>Average Payload Mass: </a:t>
            </a:r>
            <a:r>
              <a:rPr lang="en-US" sz="2000" b="1" dirty="0">
                <a:latin typeface="Abadi" panose="020B0604020104020204" pitchFamily="34" charset="0"/>
              </a:rPr>
              <a:t>2,928.4 kg</a:t>
            </a:r>
          </a:p>
          <a:p>
            <a:r>
              <a:rPr lang="en-US" sz="2400" b="1" dirty="0">
                <a:latin typeface="Abadi" panose="020B0604020104020204" pitchFamily="34" charset="0"/>
              </a:rPr>
              <a:t>Explanation</a:t>
            </a:r>
          </a:p>
          <a:p>
            <a:pPr lvl="1"/>
            <a:r>
              <a:rPr lang="en-US" sz="2000" dirty="0">
                <a:latin typeface="Abadi" panose="020B0604020104020204" pitchFamily="34" charset="0"/>
              </a:rPr>
              <a:t>This query determines the average payload mass carried by Falcon 9 version 1.1 boosters.</a:t>
            </a:r>
            <a:br>
              <a:rPr lang="en-US" sz="2000" dirty="0">
                <a:latin typeface="Abadi" panose="020B0604020104020204" pitchFamily="34" charset="0"/>
              </a:rPr>
            </a:br>
            <a:r>
              <a:rPr lang="en-US" sz="2000" dirty="0">
                <a:latin typeface="Abadi" panose="020B0604020104020204" pitchFamily="34" charset="0"/>
              </a:rPr>
              <a:t>It provides insight into the typical cargo capacity of this specific rocket variant, useful for performance benchmarking.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MIN("Date") AS </a:t>
            </a:r>
            <a:r>
              <a:rPr lang="en-US" sz="2000" dirty="0" err="1">
                <a:latin typeface="Abadi" panose="020B0604020104020204" pitchFamily="34" charset="0"/>
              </a:rPr>
              <a:t>first_successful_landing_date</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'Success (ground pad)';</a:t>
            </a:r>
          </a:p>
          <a:p>
            <a:r>
              <a:rPr lang="en-US" sz="2400" b="1" dirty="0">
                <a:latin typeface="Abadi" panose="020B0604020104020204" pitchFamily="34" charset="0"/>
              </a:rPr>
              <a:t>Result</a:t>
            </a:r>
          </a:p>
          <a:p>
            <a:pPr lvl="1"/>
            <a:r>
              <a:rPr lang="en-US" sz="2000" dirty="0">
                <a:latin typeface="Abadi" panose="020B0604020104020204" pitchFamily="34" charset="0"/>
              </a:rPr>
              <a:t>Date: </a:t>
            </a:r>
            <a:r>
              <a:rPr lang="en-US" sz="2000" b="1" dirty="0">
                <a:latin typeface="Abadi" panose="020B0604020104020204" pitchFamily="34" charset="0"/>
              </a:rPr>
              <a:t>2015-12-22</a:t>
            </a:r>
          </a:p>
          <a:p>
            <a:r>
              <a:rPr lang="en-US" sz="2400" b="1" dirty="0">
                <a:latin typeface="Abadi" panose="020B0604020104020204" pitchFamily="34" charset="0"/>
              </a:rPr>
              <a:t>Explanation</a:t>
            </a:r>
          </a:p>
          <a:p>
            <a:pPr lvl="1"/>
            <a:r>
              <a:rPr lang="en-US" sz="2000" dirty="0">
                <a:latin typeface="Abadi" panose="020B0604020104020204" pitchFamily="34" charset="0"/>
              </a:rPr>
              <a:t>This query retrieves the earliest date when a successful landing on a ground pad occurred.</a:t>
            </a:r>
            <a:br>
              <a:rPr lang="en-US" sz="2000" dirty="0">
                <a:latin typeface="Abadi" panose="020B0604020104020204" pitchFamily="34" charset="0"/>
              </a:rPr>
            </a:br>
            <a:r>
              <a:rPr lang="en-US" sz="2000" dirty="0">
                <a:latin typeface="Abadi" panose="020B0604020104020204" pitchFamily="34" charset="0"/>
              </a:rPr>
              <a:t>The result highlights a major milestone in SpaceX’s reusability efforts: the first successful Falcon 9 booster recovery on solid ground.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Booster_Version</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'Success (drone ship)' AND "PAYLOAD_MASS__KG_" &gt; 4000 AND "PAYLOAD_MASS__KG_" &lt; 6000;</a:t>
            </a:r>
          </a:p>
          <a:p>
            <a:r>
              <a:rPr lang="en-US" sz="2400" b="1" dirty="0">
                <a:latin typeface="Abadi" panose="020B0604020104020204" pitchFamily="34" charset="0"/>
              </a:rPr>
              <a:t>Result</a:t>
            </a:r>
          </a:p>
          <a:p>
            <a:pPr lvl="1"/>
            <a:r>
              <a:rPr lang="en-US" sz="2000" dirty="0">
                <a:latin typeface="Abadi" panose="020B0604020104020204" pitchFamily="34" charset="0"/>
              </a:rPr>
              <a:t>F9 FT B1022</a:t>
            </a:r>
          </a:p>
          <a:p>
            <a:pPr lvl="1"/>
            <a:r>
              <a:rPr lang="en-US" sz="2000" dirty="0">
                <a:latin typeface="Abadi" panose="020B0604020104020204" pitchFamily="34" charset="0"/>
              </a:rPr>
              <a:t>F9 FT B1026</a:t>
            </a:r>
          </a:p>
          <a:p>
            <a:pPr lvl="1"/>
            <a:r>
              <a:rPr lang="en-US" sz="2000" dirty="0">
                <a:latin typeface="Abadi" panose="020B0604020104020204" pitchFamily="34" charset="0"/>
              </a:rPr>
              <a:t>F9 FT B1021.2</a:t>
            </a:r>
          </a:p>
          <a:p>
            <a:pPr lvl="1"/>
            <a:r>
              <a:rPr lang="en-US" sz="2000" dirty="0">
                <a:latin typeface="Abadi" panose="020B0604020104020204" pitchFamily="34" charset="0"/>
              </a:rPr>
              <a:t>F9 FT B1031.2</a:t>
            </a:r>
          </a:p>
          <a:p>
            <a:r>
              <a:rPr lang="en-US" sz="2400" b="1" dirty="0">
                <a:latin typeface="Abadi" panose="020B0604020104020204" pitchFamily="34" charset="0"/>
              </a:rPr>
              <a:t>Explanation</a:t>
            </a:r>
          </a:p>
          <a:p>
            <a:pPr lvl="1"/>
            <a:r>
              <a:rPr lang="en-US" sz="2000" dirty="0">
                <a:latin typeface="Abadi" panose="020B0604020104020204" pitchFamily="34" charset="0"/>
              </a:rPr>
              <a:t>This query filtered for booster versions that successfully landed on a drone ship and carried payloads between 4000 and 6000 kg.</a:t>
            </a:r>
            <a:br>
              <a:rPr lang="en-US" sz="2000" dirty="0">
                <a:latin typeface="Abadi" panose="020B0604020104020204" pitchFamily="34" charset="0"/>
              </a:rPr>
            </a:br>
            <a:r>
              <a:rPr lang="en-US" sz="2000" dirty="0">
                <a:latin typeface="Abadi" panose="020B0604020104020204" pitchFamily="34" charset="0"/>
              </a:rPr>
              <a:t>The result identifies specific missions that achieved a balance between heavy payload delivery and recovery success on sea platforms.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8878"/>
            <a:ext cx="9745589" cy="4850472"/>
          </a:xfrm>
          <a:prstGeom prst="rect">
            <a:avLst/>
          </a:prstGeom>
        </p:spPr>
        <p:txBody>
          <a:bodyPr>
            <a:normAutofit fontScale="85000" lnSpcReduction="1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Landing_Outcome</a:t>
            </a:r>
            <a:r>
              <a:rPr lang="en-US" sz="2000" dirty="0">
                <a:latin typeface="Abadi" panose="020B0604020104020204" pitchFamily="34" charset="0"/>
              </a:rPr>
              <a:t>", COUNT(*) AS </a:t>
            </a:r>
            <a:r>
              <a:rPr lang="en-US" sz="2000" dirty="0" err="1">
                <a:latin typeface="Abadi" panose="020B0604020104020204" pitchFamily="34" charset="0"/>
              </a:rPr>
              <a:t>outcome_count</a:t>
            </a:r>
            <a:r>
              <a:rPr lang="en-US" sz="2000" dirty="0">
                <a:latin typeface="Abadi" panose="020B0604020104020204" pitchFamily="34" charset="0"/>
              </a:rPr>
              <a:t> FROM SPACEXTBL GROUP BY "</a:t>
            </a:r>
            <a:r>
              <a:rPr lang="en-US" sz="2000" dirty="0" err="1">
                <a:latin typeface="Abadi" panose="020B0604020104020204" pitchFamily="34" charset="0"/>
              </a:rPr>
              <a:t>Landing_Outcome</a:t>
            </a:r>
            <a:r>
              <a:rPr lang="en-US" sz="2000" dirty="0">
                <a:latin typeface="Abadi" panose="020B0604020104020204" pitchFamily="34" charset="0"/>
              </a:rPr>
              <a:t>";</a:t>
            </a:r>
          </a:p>
          <a:p>
            <a:r>
              <a:rPr lang="en-US" sz="2400" b="1" dirty="0">
                <a:latin typeface="Abadi" panose="020B0604020104020204" pitchFamily="34" charset="0"/>
              </a:rPr>
              <a:t>Result Summary</a:t>
            </a: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r>
              <a:rPr lang="en-US" sz="2400" b="1" dirty="0">
                <a:latin typeface="Abadi" panose="020B0604020104020204" pitchFamily="34" charset="0"/>
              </a:rPr>
              <a:t>Explanation</a:t>
            </a:r>
          </a:p>
          <a:p>
            <a:pPr lvl="1"/>
            <a:r>
              <a:rPr lang="en-US" sz="2000" dirty="0">
                <a:latin typeface="Abadi" panose="020B0604020104020204" pitchFamily="34" charset="0"/>
              </a:rPr>
              <a:t>This query grouped all landing attempts by outcome and counted occurrences of each.</a:t>
            </a:r>
            <a:br>
              <a:rPr lang="en-US" sz="2000" dirty="0">
                <a:latin typeface="Abadi" panose="020B0604020104020204" pitchFamily="34" charset="0"/>
              </a:rPr>
            </a:br>
            <a:r>
              <a:rPr lang="en-US" sz="2000" dirty="0">
                <a:latin typeface="Abadi" panose="020B0604020104020204" pitchFamily="34" charset="0"/>
              </a:rPr>
              <a:t>It shows that out of the documented missions, 61 ended in successful landings and 10 resulted in failures.</a:t>
            </a:r>
            <a:br>
              <a:rPr lang="en-US" sz="2000" dirty="0">
                <a:latin typeface="Abadi" panose="020B0604020104020204" pitchFamily="34" charset="0"/>
              </a:rPr>
            </a:br>
            <a:r>
              <a:rPr lang="en-US" sz="2000" dirty="0">
                <a:latin typeface="Abadi" panose="020B0604020104020204" pitchFamily="34" charset="0"/>
              </a:rPr>
              <a:t>This breakdown highlights SpaceX's progress and growing reliability in booster recovery.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8E5786E-5E60-E463-B3C1-606FA2228E75}"/>
              </a:ext>
            </a:extLst>
          </p:cNvPr>
          <p:cNvPicPr>
            <a:picLocks noChangeAspect="1"/>
          </p:cNvPicPr>
          <p:nvPr/>
        </p:nvPicPr>
        <p:blipFill>
          <a:blip r:embed="rId3"/>
          <a:stretch>
            <a:fillRect/>
          </a:stretch>
        </p:blipFill>
        <p:spPr>
          <a:xfrm>
            <a:off x="3128321" y="2395086"/>
            <a:ext cx="1757835" cy="250526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0238"/>
            <a:ext cx="10844816" cy="4899112"/>
          </a:xfrm>
          <a:prstGeom prst="rect">
            <a:avLst/>
          </a:prstGeom>
        </p:spPr>
        <p:txBody>
          <a:bodyPr>
            <a:normAutofit fontScale="85000" lnSpcReduction="20000"/>
          </a:bodyPr>
          <a:lstStyle/>
          <a:p>
            <a:r>
              <a:rPr lang="en-US" sz="2400" b="1" dirty="0">
                <a:latin typeface="Abadi" panose="020B0604020104020204" pitchFamily="34" charset="0"/>
              </a:rPr>
              <a:t>Query Executed</a:t>
            </a:r>
          </a:p>
          <a:p>
            <a:pPr lvl="1"/>
            <a:r>
              <a:rPr lang="en-US" sz="2000" dirty="0">
                <a:latin typeface="Abadi" panose="020B0604020104020204" pitchFamily="34" charset="0"/>
              </a:rPr>
              <a:t>SELECT "</a:t>
            </a:r>
            <a:r>
              <a:rPr lang="en-US" sz="2000" dirty="0" err="1">
                <a:latin typeface="Abadi" panose="020B0604020104020204" pitchFamily="34" charset="0"/>
              </a:rPr>
              <a:t>Booster_Version</a:t>
            </a:r>
            <a:r>
              <a:rPr lang="en-US" sz="2000" dirty="0">
                <a:latin typeface="Abadi" panose="020B0604020104020204" pitchFamily="34" charset="0"/>
              </a:rPr>
              <a:t>" FROM SPACEXTBL WHERE "PAYLOAD_MASS__KG_" = (SELECT MAX("PAYLOAD_MASS__KG_") FROM SPACEXTBL);</a:t>
            </a:r>
          </a:p>
          <a:p>
            <a:r>
              <a:rPr lang="en-US" sz="2400" b="1" dirty="0">
                <a:latin typeface="Abadi" panose="020B0604020104020204" pitchFamily="34" charset="0"/>
              </a:rPr>
              <a:t>Result Summary</a:t>
            </a: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endParaRPr lang="en-US" sz="2400" dirty="0">
              <a:latin typeface="Abadi" panose="020B0604020104020204" pitchFamily="34" charset="0"/>
            </a:endParaRPr>
          </a:p>
          <a:p>
            <a:r>
              <a:rPr lang="en-US" sz="2400" b="1" dirty="0">
                <a:latin typeface="Abadi" panose="020B0604020104020204" pitchFamily="34" charset="0"/>
              </a:rPr>
              <a:t>Explanation</a:t>
            </a:r>
          </a:p>
          <a:p>
            <a:pPr lvl="1"/>
            <a:r>
              <a:rPr lang="en-US" sz="2000" dirty="0">
                <a:latin typeface="Abadi" panose="020B0604020104020204" pitchFamily="34" charset="0"/>
              </a:rPr>
              <a:t>This subquery identifies the highest payload mass in the entire dataset and then filters the boosters that achieved this value.</a:t>
            </a:r>
            <a:br>
              <a:rPr lang="en-US" sz="2000" dirty="0">
                <a:latin typeface="Abadi" panose="020B0604020104020204" pitchFamily="34" charset="0"/>
              </a:rPr>
            </a:br>
            <a:r>
              <a:rPr lang="en-US" sz="2000" dirty="0">
                <a:latin typeface="Abadi" panose="020B0604020104020204" pitchFamily="34" charset="0"/>
              </a:rPr>
              <a:t>The result highlights a cluster of F9 B5 series boosters, demonstrating their enhanced payload capacity compared to earlier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27BC2197-A6DB-58B9-4887-822EB5687DCF}"/>
              </a:ext>
            </a:extLst>
          </p:cNvPr>
          <p:cNvPicPr>
            <a:picLocks noChangeAspect="1"/>
          </p:cNvPicPr>
          <p:nvPr/>
        </p:nvPicPr>
        <p:blipFill>
          <a:blip r:embed="rId3"/>
          <a:stretch>
            <a:fillRect/>
          </a:stretch>
        </p:blipFill>
        <p:spPr>
          <a:xfrm>
            <a:off x="4066836" y="2221110"/>
            <a:ext cx="942825" cy="2793031"/>
          </a:xfrm>
          <a:prstGeom prst="rect">
            <a:avLst/>
          </a:prstGeom>
        </p:spPr>
      </p:pic>
      <p:sp>
        <p:nvSpPr>
          <p:cNvPr id="8" name="CuadroTexto 7">
            <a:extLst>
              <a:ext uri="{FF2B5EF4-FFF2-40B4-BE49-F238E27FC236}">
                <a16:creationId xmlns:a16="http://schemas.microsoft.com/office/drawing/2014/main" id="{9BE8194B-224B-B27F-613C-F44C837FD37C}"/>
              </a:ext>
            </a:extLst>
          </p:cNvPr>
          <p:cNvSpPr txBox="1"/>
          <p:nvPr/>
        </p:nvSpPr>
        <p:spPr>
          <a:xfrm>
            <a:off x="770011" y="2551837"/>
            <a:ext cx="3180862" cy="1754326"/>
          </a:xfrm>
          <a:prstGeom prst="rect">
            <a:avLst/>
          </a:prstGeom>
          <a:noFill/>
        </p:spPr>
        <p:txBody>
          <a:bodyPr wrap="square">
            <a:spAutoFit/>
          </a:bodyPr>
          <a:lstStyle/>
          <a:p>
            <a:pPr marL="742950" lvl="1" indent="-285750">
              <a:buFont typeface="Arial" panose="020B0604020202020204" pitchFamily="34" charset="0"/>
              <a:buChar char="•"/>
            </a:pPr>
            <a:r>
              <a:rPr lang="en-US" sz="1800" dirty="0">
                <a:latin typeface="Abadi" panose="020B0604020104020204" pitchFamily="34" charset="0"/>
              </a:rPr>
              <a:t>Multiple entries match the maximum value due to repeated use of the same payload mass across different flights or boosters.</a:t>
            </a:r>
          </a:p>
        </p:txBody>
      </p:sp>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F2AB372-45F9-61A4-FADF-EF8C1F29D5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78073A-1827-DA37-2F33-DE26A489EACB}"/>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4056F62C-188E-ECE2-AA95-009D05E340B2}"/>
              </a:ext>
            </a:extLst>
          </p:cNvPr>
          <p:cNvSpPr txBox="1">
            <a:spLocks/>
          </p:cNvSpPr>
          <p:nvPr/>
        </p:nvSpPr>
        <p:spPr>
          <a:xfrm>
            <a:off x="770011" y="1470580"/>
            <a:ext cx="10515600" cy="484876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5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500" b="1" dirty="0">
                <a:solidFill>
                  <a:schemeClr val="accent3">
                    <a:lumMod val="25000"/>
                  </a:schemeClr>
                </a:solidFill>
                <a:latin typeface="Abadi" panose="020B0604020104020204" pitchFamily="34" charset="0"/>
              </a:rPr>
              <a:t>Key Findings:</a:t>
            </a:r>
          </a:p>
          <a:p>
            <a:pPr lvl="1">
              <a:lnSpc>
                <a:spcPct val="100000"/>
              </a:lnSpc>
              <a:spcBef>
                <a:spcPts val="1400"/>
              </a:spcBef>
            </a:pPr>
            <a:r>
              <a:rPr lang="en-US" sz="1500" b="1" dirty="0">
                <a:solidFill>
                  <a:schemeClr val="accent3">
                    <a:lumMod val="25000"/>
                  </a:schemeClr>
                </a:solidFill>
                <a:latin typeface="Abadi" panose="020B0604020104020204" pitchFamily="34" charset="0"/>
              </a:rPr>
              <a:t>Launch Site: </a:t>
            </a:r>
            <a:r>
              <a:rPr lang="en-US" sz="1500" dirty="0">
                <a:solidFill>
                  <a:schemeClr val="accent3">
                    <a:lumMod val="25000"/>
                  </a:schemeClr>
                </a:solidFill>
                <a:latin typeface="Abadi" panose="020B0604020104020204" pitchFamily="34" charset="0"/>
              </a:rPr>
              <a:t>The analysis revealed that the success rate of Falcon 9 landings varied across different sites. For example, </a:t>
            </a:r>
            <a:r>
              <a:rPr lang="en-US" sz="1500" b="1" dirty="0">
                <a:solidFill>
                  <a:schemeClr val="accent3">
                    <a:lumMod val="25000"/>
                  </a:schemeClr>
                </a:solidFill>
                <a:latin typeface="Abadi" panose="020B0604020104020204" pitchFamily="34" charset="0"/>
              </a:rPr>
              <a:t>KSC LC 39A </a:t>
            </a:r>
            <a:r>
              <a:rPr lang="en-US" sz="1500" dirty="0">
                <a:solidFill>
                  <a:schemeClr val="accent3">
                    <a:lumMod val="25000"/>
                  </a:schemeClr>
                </a:solidFill>
                <a:latin typeface="Abadi" panose="020B0604020104020204" pitchFamily="34" charset="0"/>
              </a:rPr>
              <a:t>and </a:t>
            </a:r>
            <a:r>
              <a:rPr lang="en-US" sz="1500" b="1" dirty="0">
                <a:solidFill>
                  <a:schemeClr val="accent3">
                    <a:lumMod val="25000"/>
                  </a:schemeClr>
                </a:solidFill>
                <a:latin typeface="Abadi" panose="020B0604020104020204" pitchFamily="34" charset="0"/>
              </a:rPr>
              <a:t>VAFB SLC 4E </a:t>
            </a:r>
            <a:r>
              <a:rPr lang="en-US" sz="1500" dirty="0">
                <a:solidFill>
                  <a:schemeClr val="accent3">
                    <a:lumMod val="25000"/>
                  </a:schemeClr>
                </a:solidFill>
                <a:latin typeface="Abadi" panose="020B0604020104020204" pitchFamily="34" charset="0"/>
              </a:rPr>
              <a:t>showed a success rate of approximately </a:t>
            </a:r>
            <a:r>
              <a:rPr lang="en-US" sz="1500" b="1" dirty="0">
                <a:solidFill>
                  <a:schemeClr val="accent3">
                    <a:lumMod val="25000"/>
                  </a:schemeClr>
                </a:solidFill>
                <a:latin typeface="Abadi" panose="020B0604020104020204" pitchFamily="34" charset="0"/>
              </a:rPr>
              <a:t>77%</a:t>
            </a:r>
            <a:r>
              <a:rPr lang="en-US" sz="1500" dirty="0">
                <a:solidFill>
                  <a:schemeClr val="accent3">
                    <a:lumMod val="25000"/>
                  </a:schemeClr>
                </a:solidFill>
                <a:latin typeface="Abadi" panose="020B0604020104020204" pitchFamily="34" charset="0"/>
              </a:rPr>
              <a:t>, whereas </a:t>
            </a:r>
            <a:r>
              <a:rPr lang="en-US" sz="1500" b="1" dirty="0">
                <a:solidFill>
                  <a:schemeClr val="accent3">
                    <a:lumMod val="25000"/>
                  </a:schemeClr>
                </a:solidFill>
                <a:latin typeface="Abadi" panose="020B0604020104020204" pitchFamily="34" charset="0"/>
              </a:rPr>
              <a:t>CCAFS LC-40 </a:t>
            </a:r>
            <a:r>
              <a:rPr lang="en-US" sz="1500" dirty="0">
                <a:solidFill>
                  <a:schemeClr val="accent3">
                    <a:lumMod val="25000"/>
                  </a:schemeClr>
                </a:solidFill>
                <a:latin typeface="Abadi" panose="020B0604020104020204" pitchFamily="34" charset="0"/>
              </a:rPr>
              <a:t>had a lower success rate of </a:t>
            </a:r>
            <a:r>
              <a:rPr lang="en-US" sz="1500" b="1" dirty="0">
                <a:solidFill>
                  <a:schemeClr val="accent3">
                    <a:lumMod val="25000"/>
                  </a:schemeClr>
                </a:solidFill>
                <a:latin typeface="Abadi" panose="020B0604020104020204" pitchFamily="34" charset="0"/>
              </a:rPr>
              <a:t>60%</a:t>
            </a:r>
            <a:r>
              <a:rPr lang="en-US" sz="1500" dirty="0">
                <a:solidFill>
                  <a:schemeClr val="accent3">
                    <a:lumMod val="25000"/>
                  </a:schemeClr>
                </a:solidFill>
                <a:latin typeface="Abadi" panose="020B0604020104020204" pitchFamily="34" charset="0"/>
              </a:rPr>
              <a:t>.</a:t>
            </a:r>
          </a:p>
          <a:p>
            <a:pPr lvl="1">
              <a:lnSpc>
                <a:spcPct val="100000"/>
              </a:lnSpc>
              <a:spcBef>
                <a:spcPts val="1400"/>
              </a:spcBef>
            </a:pPr>
            <a:r>
              <a:rPr lang="en-US" sz="1500" b="1" dirty="0">
                <a:solidFill>
                  <a:schemeClr val="accent3">
                    <a:lumMod val="25000"/>
                  </a:schemeClr>
                </a:solidFill>
                <a:latin typeface="Abadi" panose="020B0604020104020204" pitchFamily="34" charset="0"/>
              </a:rPr>
              <a:t>Payload Mass: </a:t>
            </a:r>
            <a:r>
              <a:rPr lang="en-US" sz="1500" dirty="0">
                <a:solidFill>
                  <a:schemeClr val="accent3">
                    <a:lumMod val="25000"/>
                  </a:schemeClr>
                </a:solidFill>
                <a:latin typeface="Abadi" panose="020B0604020104020204" pitchFamily="34" charset="0"/>
              </a:rPr>
              <a:t>A payload mass </a:t>
            </a:r>
            <a:r>
              <a:rPr lang="en-US" sz="1500" b="1" dirty="0">
                <a:solidFill>
                  <a:schemeClr val="accent3">
                    <a:lumMod val="25000"/>
                  </a:schemeClr>
                </a:solidFill>
                <a:latin typeface="Abadi" panose="020B0604020104020204" pitchFamily="34" charset="0"/>
              </a:rPr>
              <a:t>greater than 10,000 kg at CCAFS LC-40 </a:t>
            </a:r>
            <a:r>
              <a:rPr lang="en-US" sz="1500" dirty="0">
                <a:solidFill>
                  <a:schemeClr val="accent3">
                    <a:lumMod val="25000"/>
                  </a:schemeClr>
                </a:solidFill>
                <a:latin typeface="Abadi" panose="020B0604020104020204" pitchFamily="34" charset="0"/>
              </a:rPr>
              <a:t>was associated with a </a:t>
            </a:r>
            <a:r>
              <a:rPr lang="en-US" sz="1500" b="1" dirty="0">
                <a:solidFill>
                  <a:schemeClr val="accent3">
                    <a:lumMod val="25000"/>
                  </a:schemeClr>
                </a:solidFill>
                <a:latin typeface="Abadi" panose="020B0604020104020204" pitchFamily="34" charset="0"/>
              </a:rPr>
              <a:t>100% success </a:t>
            </a:r>
            <a:r>
              <a:rPr lang="en-US" sz="1500" dirty="0">
                <a:solidFill>
                  <a:schemeClr val="accent3">
                    <a:lumMod val="25000"/>
                  </a:schemeClr>
                </a:solidFill>
                <a:latin typeface="Abadi" panose="020B0604020104020204" pitchFamily="34" charset="0"/>
              </a:rPr>
              <a:t>rate in landings.</a:t>
            </a:r>
          </a:p>
          <a:p>
            <a:pPr>
              <a:lnSpc>
                <a:spcPct val="100000"/>
              </a:lnSpc>
              <a:spcBef>
                <a:spcPts val="1400"/>
              </a:spcBef>
            </a:pPr>
            <a:r>
              <a:rPr lang="en-US" sz="1500" b="1" dirty="0">
                <a:solidFill>
                  <a:schemeClr val="accent3">
                    <a:lumMod val="25000"/>
                  </a:schemeClr>
                </a:solidFill>
                <a:latin typeface="Abadi" panose="020B0604020104020204" pitchFamily="34" charset="0"/>
              </a:rPr>
              <a:t>Best Model:</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The </a:t>
            </a:r>
            <a:r>
              <a:rPr lang="en-US" sz="1500" b="1" dirty="0">
                <a:solidFill>
                  <a:schemeClr val="accent3">
                    <a:lumMod val="25000"/>
                  </a:schemeClr>
                </a:solidFill>
                <a:latin typeface="Abadi" panose="020B0604020104020204" pitchFamily="34" charset="0"/>
              </a:rPr>
              <a:t>Support Vector Machine (SVM)</a:t>
            </a:r>
            <a:r>
              <a:rPr lang="en-US" sz="1500" dirty="0">
                <a:solidFill>
                  <a:schemeClr val="accent3">
                    <a:lumMod val="25000"/>
                  </a:schemeClr>
                </a:solidFill>
                <a:latin typeface="Abadi" panose="020B0604020104020204" pitchFamily="34" charset="0"/>
              </a:rPr>
              <a:t> with a </a:t>
            </a:r>
            <a:r>
              <a:rPr lang="en-US" sz="1500" b="1" dirty="0">
                <a:solidFill>
                  <a:schemeClr val="accent3">
                    <a:lumMod val="25000"/>
                  </a:schemeClr>
                </a:solidFill>
                <a:latin typeface="Abadi" panose="020B0604020104020204" pitchFamily="34" charset="0"/>
              </a:rPr>
              <a:t>linear kernel </a:t>
            </a:r>
            <a:r>
              <a:rPr lang="en-US" sz="1500" dirty="0">
                <a:solidFill>
                  <a:schemeClr val="accent3">
                    <a:lumMod val="25000"/>
                  </a:schemeClr>
                </a:solidFill>
                <a:latin typeface="Abadi" panose="020B0604020104020204" pitchFamily="34" charset="0"/>
              </a:rPr>
              <a:t>provided the best results for predicting landing success. It outperformed other models in terms of </a:t>
            </a:r>
            <a:r>
              <a:rPr lang="en-US" sz="1500" b="1" dirty="0">
                <a:solidFill>
                  <a:schemeClr val="accent3">
                    <a:lumMod val="25000"/>
                  </a:schemeClr>
                </a:solidFill>
                <a:latin typeface="Abadi" panose="020B0604020104020204" pitchFamily="34" charset="0"/>
              </a:rPr>
              <a:t>accuracy</a:t>
            </a:r>
            <a:r>
              <a:rPr lang="en-US" sz="1500" dirty="0">
                <a:solidFill>
                  <a:schemeClr val="accent3">
                    <a:lumMod val="25000"/>
                  </a:schemeClr>
                </a:solidFill>
                <a:latin typeface="Abadi" panose="020B0604020104020204" pitchFamily="34" charset="0"/>
              </a:rPr>
              <a:t>.</a:t>
            </a:r>
          </a:p>
          <a:p>
            <a:pPr>
              <a:lnSpc>
                <a:spcPct val="100000"/>
              </a:lnSpc>
              <a:spcBef>
                <a:spcPts val="1400"/>
              </a:spcBef>
            </a:pPr>
            <a:r>
              <a:rPr lang="en-US" sz="1500" b="1" dirty="0">
                <a:solidFill>
                  <a:schemeClr val="accent3">
                    <a:lumMod val="25000"/>
                  </a:schemeClr>
                </a:solidFill>
                <a:latin typeface="Abadi" panose="020B0604020104020204" pitchFamily="34" charset="0"/>
              </a:rPr>
              <a:t>Prediction Accuracy:</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The </a:t>
            </a:r>
            <a:r>
              <a:rPr lang="en-US" sz="1500" b="1" dirty="0">
                <a:solidFill>
                  <a:schemeClr val="accent3">
                    <a:lumMod val="25000"/>
                  </a:schemeClr>
                </a:solidFill>
                <a:latin typeface="Abadi" panose="020B0604020104020204" pitchFamily="34" charset="0"/>
              </a:rPr>
              <a:t>Logistic Regression </a:t>
            </a:r>
            <a:r>
              <a:rPr lang="en-US" sz="1500" dirty="0">
                <a:solidFill>
                  <a:schemeClr val="accent3">
                    <a:lumMod val="25000"/>
                  </a:schemeClr>
                </a:solidFill>
                <a:latin typeface="Abadi" panose="020B0604020104020204" pitchFamily="34" charset="0"/>
              </a:rPr>
              <a:t>model achieved reliable performance, showing </a:t>
            </a:r>
            <a:r>
              <a:rPr lang="en-US" sz="1500" b="1" dirty="0">
                <a:solidFill>
                  <a:schemeClr val="accent3">
                    <a:lumMod val="25000"/>
                  </a:schemeClr>
                </a:solidFill>
                <a:latin typeface="Abadi" panose="020B0604020104020204" pitchFamily="34" charset="0"/>
              </a:rPr>
              <a:t>high accuracy and precision in predicting landing outcomes </a:t>
            </a:r>
            <a:r>
              <a:rPr lang="en-US" sz="1500" dirty="0">
                <a:solidFill>
                  <a:schemeClr val="accent3">
                    <a:lumMod val="25000"/>
                  </a:schemeClr>
                </a:solidFill>
                <a:latin typeface="Abadi" panose="020B0604020104020204" pitchFamily="34" charset="0"/>
              </a:rPr>
              <a:t>(success or failure).</a:t>
            </a:r>
          </a:p>
          <a:p>
            <a:pPr>
              <a:lnSpc>
                <a:spcPct val="100000"/>
              </a:lnSpc>
              <a:spcBef>
                <a:spcPts val="1400"/>
              </a:spcBef>
            </a:pPr>
            <a:r>
              <a:rPr lang="en-US" sz="1500" b="1" dirty="0">
                <a:solidFill>
                  <a:schemeClr val="accent3">
                    <a:lumMod val="25000"/>
                  </a:schemeClr>
                </a:solidFill>
                <a:latin typeface="Abadi" panose="020B0604020104020204" pitchFamily="34" charset="0"/>
              </a:rPr>
              <a:t>SQL Analysis:</a:t>
            </a:r>
            <a:br>
              <a:rPr lang="en-US" sz="1500" b="1" dirty="0">
                <a:solidFill>
                  <a:schemeClr val="accent3">
                    <a:lumMod val="25000"/>
                  </a:schemeClr>
                </a:solidFill>
                <a:latin typeface="Abadi" panose="020B0604020104020204" pitchFamily="34" charset="0"/>
              </a:rPr>
            </a:br>
            <a:r>
              <a:rPr lang="en-US" sz="1500" dirty="0">
                <a:solidFill>
                  <a:schemeClr val="accent3">
                    <a:lumMod val="25000"/>
                  </a:schemeClr>
                </a:solidFill>
                <a:latin typeface="Abadi" panose="020B0604020104020204" pitchFamily="34" charset="0"/>
              </a:rPr>
              <a:t>SQL queries were used to uncover key trends, such as the number of successful landings at each launch site and the relationship between landing outcomes and orbit types. It was found that </a:t>
            </a:r>
            <a:r>
              <a:rPr lang="en-US" sz="1500" b="1" dirty="0">
                <a:solidFill>
                  <a:schemeClr val="accent3">
                    <a:lumMod val="25000"/>
                  </a:schemeClr>
                </a:solidFill>
                <a:latin typeface="Abadi" panose="020B0604020104020204" pitchFamily="34" charset="0"/>
              </a:rPr>
              <a:t>ISS orbit had a higher success rate for landin</a:t>
            </a:r>
            <a:r>
              <a:rPr lang="en-US" sz="1500" dirty="0">
                <a:solidFill>
                  <a:schemeClr val="accent3">
                    <a:lumMod val="25000"/>
                  </a:schemeClr>
                </a:solidFill>
                <a:latin typeface="Abadi" panose="020B0604020104020204" pitchFamily="34" charset="0"/>
              </a:rPr>
              <a:t>gs.</a:t>
            </a:r>
          </a:p>
          <a:p>
            <a:pPr>
              <a:lnSpc>
                <a:spcPct val="100000"/>
              </a:lnSpc>
              <a:spcBef>
                <a:spcPts val="1400"/>
              </a:spcBef>
            </a:pPr>
            <a:r>
              <a:rPr lang="en-US" sz="1500" b="1" dirty="0">
                <a:solidFill>
                  <a:schemeClr val="accent3">
                    <a:lumMod val="25000"/>
                  </a:schemeClr>
                </a:solidFill>
                <a:latin typeface="Abadi" panose="020B0604020104020204" pitchFamily="34" charset="0"/>
              </a:rPr>
              <a:t>Interactive Analysis:</a:t>
            </a:r>
            <a:br>
              <a:rPr lang="en-US" sz="1500" b="1" dirty="0">
                <a:solidFill>
                  <a:schemeClr val="accent3">
                    <a:lumMod val="25000"/>
                  </a:schemeClr>
                </a:solidFill>
                <a:latin typeface="Abadi" panose="020B0604020104020204" pitchFamily="34" charset="0"/>
              </a:rPr>
            </a:br>
            <a:r>
              <a:rPr lang="en-US" sz="1500" b="1" dirty="0">
                <a:solidFill>
                  <a:schemeClr val="accent3">
                    <a:lumMod val="25000"/>
                  </a:schemeClr>
                </a:solidFill>
                <a:latin typeface="Abadi" panose="020B0604020104020204" pitchFamily="34" charset="0"/>
              </a:rPr>
              <a:t>Folium maps </a:t>
            </a:r>
            <a:r>
              <a:rPr lang="en-US" sz="1500" dirty="0">
                <a:solidFill>
                  <a:schemeClr val="accent3">
                    <a:lumMod val="25000"/>
                  </a:schemeClr>
                </a:solidFill>
                <a:latin typeface="Abadi" panose="020B0604020104020204" pitchFamily="34" charset="0"/>
              </a:rPr>
              <a:t>were utilized to visualize the geographical locations of the launch sites and their proximities. These maps revealed patterns in the distribution of launch sites and success rates.</a:t>
            </a:r>
          </a:p>
        </p:txBody>
      </p:sp>
      <p:sp>
        <p:nvSpPr>
          <p:cNvPr id="19" name="Title 1">
            <a:extLst>
              <a:ext uri="{FF2B5EF4-FFF2-40B4-BE49-F238E27FC236}">
                <a16:creationId xmlns:a16="http://schemas.microsoft.com/office/drawing/2014/main" id="{37675250-F602-447B-15AB-1D9EB960F58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593002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335652" cy="4720492"/>
          </a:xfrm>
          <a:prstGeom prst="rect">
            <a:avLst/>
          </a:prstGeom>
        </p:spPr>
        <p:txBody>
          <a:bodyPr lIns="91440" tIns="45720" rIns="91440" bIns="45720" anchor="t">
            <a:normAutofit/>
          </a:bodyPr>
          <a:lstStyle/>
          <a:p>
            <a:r>
              <a:rPr lang="en-US" sz="2400" dirty="0">
                <a:latin typeface="Abadi" panose="020B0604020104020204" pitchFamily="34" charset="0"/>
              </a:rPr>
              <a:t>Query Executed</a:t>
            </a:r>
          </a:p>
          <a:p>
            <a:pPr lvl="1"/>
            <a:r>
              <a:rPr lang="en-US" sz="2000" dirty="0">
                <a:latin typeface="Abadi" panose="020B0604020104020204" pitchFamily="34" charset="0"/>
              </a:rPr>
              <a:t>SELECT CASE </a:t>
            </a:r>
            <a:r>
              <a:rPr lang="en-US" sz="2000" dirty="0" err="1">
                <a:latin typeface="Abadi" panose="020B0604020104020204" pitchFamily="34" charset="0"/>
              </a:rPr>
              <a:t>strftime</a:t>
            </a:r>
            <a:r>
              <a:rPr lang="en-US" sz="2000" dirty="0">
                <a:latin typeface="Abadi" panose="020B0604020104020204" pitchFamily="34" charset="0"/>
              </a:rPr>
              <a:t>('%m', "Date") WHEN '01' THEN 'January'... END AS "Month", "</a:t>
            </a:r>
            <a:r>
              <a:rPr lang="en-US" sz="2000" dirty="0" err="1">
                <a:latin typeface="Abadi" panose="020B0604020104020204" pitchFamily="34" charset="0"/>
              </a:rPr>
              <a:t>Landing_Outcome</a:t>
            </a:r>
            <a:r>
              <a:rPr lang="en-US" sz="2000" dirty="0">
                <a:latin typeface="Abadi" panose="020B0604020104020204" pitchFamily="34" charset="0"/>
              </a:rPr>
              <a:t>", "</a:t>
            </a:r>
            <a:r>
              <a:rPr lang="en-US" sz="2000" dirty="0" err="1">
                <a:latin typeface="Abadi" panose="020B0604020104020204" pitchFamily="34" charset="0"/>
              </a:rPr>
              <a:t>Booster_Version</a:t>
            </a:r>
            <a:r>
              <a:rPr lang="en-US" sz="2000" dirty="0">
                <a:latin typeface="Abadi" panose="020B0604020104020204" pitchFamily="34" charset="0"/>
              </a:rPr>
              <a:t>", "</a:t>
            </a:r>
            <a:r>
              <a:rPr lang="en-US" sz="2000" dirty="0" err="1">
                <a:latin typeface="Abadi" panose="020B0604020104020204" pitchFamily="34" charset="0"/>
              </a:rPr>
              <a:t>Launch_Site</a:t>
            </a:r>
            <a:r>
              <a:rPr lang="en-US" sz="2000" dirty="0">
                <a:latin typeface="Abadi" panose="020B0604020104020204" pitchFamily="34" charset="0"/>
              </a:rPr>
              <a:t>" FROM SPACEXTBL WHERE "</a:t>
            </a:r>
            <a:r>
              <a:rPr lang="en-US" sz="2000" dirty="0" err="1">
                <a:latin typeface="Abadi" panose="020B0604020104020204" pitchFamily="34" charset="0"/>
              </a:rPr>
              <a:t>Landing_Outcome</a:t>
            </a:r>
            <a:r>
              <a:rPr lang="en-US" sz="2000" dirty="0">
                <a:latin typeface="Abadi" panose="020B0604020104020204" pitchFamily="34" charset="0"/>
              </a:rPr>
              <a:t>" = 'Failure (drone ship)'AND </a:t>
            </a:r>
            <a:r>
              <a:rPr lang="en-US" sz="2000" dirty="0" err="1">
                <a:latin typeface="Abadi" panose="020B0604020104020204" pitchFamily="34" charset="0"/>
              </a:rPr>
              <a:t>strftime</a:t>
            </a:r>
            <a:r>
              <a:rPr lang="en-US" sz="2000" dirty="0">
                <a:latin typeface="Abadi" panose="020B0604020104020204" pitchFamily="34" charset="0"/>
              </a:rPr>
              <a:t>('%Y', "Date") = '2015';</a:t>
            </a:r>
          </a:p>
          <a:p>
            <a:r>
              <a:rPr lang="en-US" sz="2400" dirty="0">
                <a:latin typeface="Abadi" panose="020B0604020104020204" pitchFamily="34" charset="0"/>
              </a:rPr>
              <a:t>Result Summary</a:t>
            </a:r>
          </a:p>
          <a:p>
            <a:pPr lvl="1"/>
            <a:r>
              <a:rPr lang="en-US" sz="2000" dirty="0">
                <a:latin typeface="Abadi" panose="020B0604020104020204" pitchFamily="34" charset="0"/>
              </a:rPr>
              <a:t>The query retrieved </a:t>
            </a:r>
            <a:r>
              <a:rPr lang="en-US" sz="2000" b="1" dirty="0">
                <a:latin typeface="Abadi" panose="020B0604020104020204" pitchFamily="34" charset="0"/>
              </a:rPr>
              <a:t>2 failed drone ship landings in 2015</a:t>
            </a:r>
            <a:r>
              <a:rPr lang="en-US" sz="2000" dirty="0">
                <a:latin typeface="Abadi" panose="020B0604020104020204" pitchFamily="34" charset="0"/>
              </a:rPr>
              <a:t>, specifically in </a:t>
            </a:r>
            <a:r>
              <a:rPr lang="en-US" sz="2000" b="1" dirty="0">
                <a:latin typeface="Abadi" panose="020B0604020104020204" pitchFamily="34" charset="0"/>
              </a:rPr>
              <a:t>January</a:t>
            </a:r>
            <a:r>
              <a:rPr lang="en-US" sz="2000" dirty="0">
                <a:latin typeface="Abadi" panose="020B0604020104020204" pitchFamily="34" charset="0"/>
              </a:rPr>
              <a:t> and </a:t>
            </a:r>
            <a:r>
              <a:rPr lang="en-US" sz="2000" b="1" dirty="0">
                <a:latin typeface="Abadi" panose="020B0604020104020204" pitchFamily="34" charset="0"/>
              </a:rPr>
              <a:t>April</a:t>
            </a:r>
            <a:r>
              <a:rPr lang="en-US" sz="2000" dirty="0">
                <a:latin typeface="Abadi" panose="020B0604020104020204" pitchFamily="34" charset="0"/>
              </a:rPr>
              <a:t>.</a:t>
            </a:r>
          </a:p>
          <a:p>
            <a:pPr lvl="1"/>
            <a:r>
              <a:rPr lang="en-US" sz="2000" dirty="0">
                <a:latin typeface="Abadi" panose="020B0604020104020204" pitchFamily="34" charset="0"/>
              </a:rPr>
              <a:t>Both launches occurred at </a:t>
            </a:r>
            <a:r>
              <a:rPr lang="en-US" sz="2000" b="1" dirty="0">
                <a:latin typeface="Abadi" panose="020B0604020104020204" pitchFamily="34" charset="0"/>
              </a:rPr>
              <a:t>CCAFS LC-40</a:t>
            </a:r>
            <a:r>
              <a:rPr lang="en-US" sz="2000" dirty="0">
                <a:latin typeface="Abadi" panose="020B0604020104020204" pitchFamily="34" charset="0"/>
              </a:rPr>
              <a:t>.</a:t>
            </a:r>
          </a:p>
          <a:p>
            <a:pPr lvl="1"/>
            <a:r>
              <a:rPr lang="en-US" sz="2000" dirty="0">
                <a:latin typeface="Abadi" panose="020B0604020104020204" pitchFamily="34" charset="0"/>
              </a:rPr>
              <a:t>The booster versions involved were </a:t>
            </a:r>
            <a:r>
              <a:rPr lang="en-US" sz="2000" b="1" dirty="0">
                <a:latin typeface="Abadi" panose="020B0604020104020204" pitchFamily="34" charset="0"/>
              </a:rPr>
              <a:t>F9 v1.1 B1012 </a:t>
            </a:r>
            <a:r>
              <a:rPr lang="en-US" sz="2000" dirty="0">
                <a:latin typeface="Abadi" panose="020B0604020104020204" pitchFamily="34" charset="0"/>
              </a:rPr>
              <a:t>and </a:t>
            </a:r>
            <a:r>
              <a:rPr lang="en-US" sz="2000" b="1" dirty="0">
                <a:latin typeface="Abadi" panose="020B0604020104020204" pitchFamily="34" charset="0"/>
              </a:rPr>
              <a:t>F9 v1.1 B1015</a:t>
            </a:r>
            <a:r>
              <a:rPr lang="en-US" sz="2000" dirty="0">
                <a:latin typeface="Abadi" panose="020B0604020104020204" pitchFamily="34" charset="0"/>
              </a:rPr>
              <a:t>.</a:t>
            </a:r>
          </a:p>
          <a:p>
            <a:r>
              <a:rPr lang="en-US" sz="2400" dirty="0">
                <a:latin typeface="Abadi" panose="020B0604020104020204" pitchFamily="34" charset="0"/>
              </a:rPr>
              <a:t>Explanation</a:t>
            </a:r>
          </a:p>
          <a:p>
            <a:pPr lvl="1"/>
            <a:r>
              <a:rPr lang="en-US" sz="2000" dirty="0">
                <a:latin typeface="Abadi" panose="020B0604020104020204" pitchFamily="34" charset="0"/>
              </a:rPr>
              <a:t>This query demonstrates how time-based filtering and pattern matching help isolate mission failures by month, which is crucial for identifying temporal patterns or issues in recovery processes.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554"/>
            <a:ext cx="10312205" cy="4676409"/>
          </a:xfrm>
          <a:prstGeom prst="rect">
            <a:avLst/>
          </a:prstGeom>
        </p:spPr>
        <p:txBody>
          <a:bodyPr lIns="91440" tIns="45720" rIns="91440" bIns="45720" anchor="t"/>
          <a:lstStyle/>
          <a:p>
            <a:r>
              <a:rPr lang="en-US" sz="1800" b="1" dirty="0">
                <a:latin typeface="Abadi" panose="020B0604020104020204" pitchFamily="34" charset="0"/>
              </a:rPr>
              <a:t>Query Summary</a:t>
            </a:r>
          </a:p>
          <a:p>
            <a:pPr lvl="1"/>
            <a:r>
              <a:rPr lang="en-US" sz="1800" dirty="0">
                <a:latin typeface="Abadi" panose="020B0604020104020204" pitchFamily="34" charset="0"/>
              </a:rPr>
              <a:t>SELECT "</a:t>
            </a:r>
            <a:r>
              <a:rPr lang="en-US" sz="1800" dirty="0" err="1">
                <a:latin typeface="Abadi" panose="020B0604020104020204" pitchFamily="34" charset="0"/>
              </a:rPr>
              <a:t>Landing_Outcome</a:t>
            </a:r>
            <a:r>
              <a:rPr lang="en-US" sz="1800" dirty="0">
                <a:latin typeface="Abadi" panose="020B0604020104020204" pitchFamily="34" charset="0"/>
              </a:rPr>
              <a:t>", COUNT(*) AS </a:t>
            </a:r>
            <a:r>
              <a:rPr lang="en-US" sz="1800" dirty="0" err="1">
                <a:latin typeface="Abadi" panose="020B0604020104020204" pitchFamily="34" charset="0"/>
              </a:rPr>
              <a:t>outcome_count</a:t>
            </a:r>
            <a:r>
              <a:rPr lang="en-US" sz="1800" dirty="0">
                <a:latin typeface="Abadi" panose="020B0604020104020204" pitchFamily="34" charset="0"/>
              </a:rPr>
              <a:t> FROM SPACEXTBL WHERE "Date" BETWEEN '2010-06-04' AND '2017-03-20' GROUP BY "</a:t>
            </a:r>
            <a:r>
              <a:rPr lang="en-US" sz="1800" dirty="0" err="1">
                <a:latin typeface="Abadi" panose="020B0604020104020204" pitchFamily="34" charset="0"/>
              </a:rPr>
              <a:t>Landing_Outcome</a:t>
            </a:r>
            <a:r>
              <a:rPr lang="en-US" sz="1800" dirty="0">
                <a:latin typeface="Abadi" panose="020B0604020104020204" pitchFamily="34" charset="0"/>
              </a:rPr>
              <a:t>" ORDER BY </a:t>
            </a:r>
            <a:r>
              <a:rPr lang="en-US" sz="1800" dirty="0" err="1">
                <a:latin typeface="Abadi" panose="020B0604020104020204" pitchFamily="34" charset="0"/>
              </a:rPr>
              <a:t>outcome_count</a:t>
            </a:r>
            <a:r>
              <a:rPr lang="en-US" sz="1800" dirty="0">
                <a:latin typeface="Abadi" panose="020B0604020104020204" pitchFamily="34" charset="0"/>
              </a:rPr>
              <a:t> DESC;</a:t>
            </a:r>
          </a:p>
          <a:p>
            <a:r>
              <a:rPr lang="en-US" sz="1800" b="1" dirty="0">
                <a:latin typeface="Abadi" panose="020B0604020104020204" pitchFamily="34" charset="0"/>
              </a:rPr>
              <a:t>Result Summary</a:t>
            </a: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a:p>
            <a:r>
              <a:rPr lang="en-US" sz="1800" b="1" dirty="0">
                <a:latin typeface="Abadi" panose="020B0604020104020204" pitchFamily="34" charset="0"/>
              </a:rPr>
              <a:t>Explanation</a:t>
            </a:r>
          </a:p>
          <a:p>
            <a:pPr lvl="1"/>
            <a:r>
              <a:rPr lang="en-US" sz="1800" dirty="0">
                <a:latin typeface="Abadi" panose="020B0604020104020204" pitchFamily="34" charset="0"/>
              </a:rPr>
              <a:t>This query ranks the different types of landing outcomes to evaluate the frequency of successful recoveries versus other landing events. It reveals early trends in recovery strategy and operational maturity before 2017.</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7AEF52F0-5DC2-2509-C1F3-9C33DD395326}"/>
              </a:ext>
            </a:extLst>
          </p:cNvPr>
          <p:cNvPicPr>
            <a:picLocks noChangeAspect="1"/>
          </p:cNvPicPr>
          <p:nvPr/>
        </p:nvPicPr>
        <p:blipFill>
          <a:blip r:embed="rId3"/>
          <a:stretch>
            <a:fillRect/>
          </a:stretch>
        </p:blipFill>
        <p:spPr>
          <a:xfrm>
            <a:off x="2986980" y="2753388"/>
            <a:ext cx="2177561" cy="22952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8060"/>
            <a:ext cx="5325989" cy="4678903"/>
          </a:xfrm>
          <a:prstGeom prst="rect">
            <a:avLst/>
          </a:prstGeom>
        </p:spPr>
        <p:txBody>
          <a:bodyPr lIns="91440" tIns="45720" rIns="91440" bIns="45720" anchor="t">
            <a:normAutofit fontScale="85000" lnSpcReduction="20000"/>
          </a:bodyPr>
          <a:lstStyle/>
          <a:p>
            <a:pPr marL="0" indent="0">
              <a:buNone/>
            </a:pPr>
            <a:r>
              <a:rPr lang="en-US" sz="2400" dirty="0"/>
              <a:t>The screenshot displays a Folium-generated interactive map that marks all SpaceX launch site locations across the United States.</a:t>
            </a:r>
          </a:p>
          <a:p>
            <a:r>
              <a:rPr lang="en-US" sz="2400" b="1" dirty="0"/>
              <a:t>Key Elements</a:t>
            </a:r>
          </a:p>
          <a:p>
            <a:pPr lvl="1"/>
            <a:r>
              <a:rPr lang="en-US" sz="2000" dirty="0"/>
              <a:t>Blue location markers identify launch sites.</a:t>
            </a:r>
          </a:p>
          <a:p>
            <a:pPr lvl="1"/>
            <a:r>
              <a:rPr lang="en-US" sz="2000" dirty="0"/>
              <a:t>Sites are clustered along the U.S. coastlines: one on the West Coast (VAFB SLC-4E, California) and multiple on the East Coast (KSC LC-39A and CCAFS LC-40, Florida).</a:t>
            </a:r>
          </a:p>
          <a:p>
            <a:pPr lvl="1"/>
            <a:r>
              <a:rPr lang="en-US" sz="2000" dirty="0"/>
              <a:t>Zoom level adjusted to show continental context, highlighting how launch site geography may affect mission planning and logistics.</a:t>
            </a:r>
          </a:p>
          <a:p>
            <a:r>
              <a:rPr lang="en-US" sz="2400" b="1" dirty="0"/>
              <a:t>Findings</a:t>
            </a:r>
          </a:p>
          <a:p>
            <a:pPr lvl="1"/>
            <a:r>
              <a:rPr lang="en-US" sz="2000" dirty="0"/>
              <a:t>The East Coast is more densely populated with active launch sites, reflecting its logistical and orbital advantages (e.g., proximity to equator for geostationary launches).</a:t>
            </a:r>
          </a:p>
          <a:p>
            <a:pPr lvl="1"/>
            <a:r>
              <a:rPr lang="en-US" sz="2000" dirty="0"/>
              <a:t>The geographic spread supports diverse launch trajectories and recovery operations, which are critical for reusable rockets.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 Global Geolocation</a:t>
            </a:r>
          </a:p>
        </p:txBody>
      </p:sp>
      <p:pic>
        <p:nvPicPr>
          <p:cNvPr id="6" name="Imagen 5">
            <a:extLst>
              <a:ext uri="{FF2B5EF4-FFF2-40B4-BE49-F238E27FC236}">
                <a16:creationId xmlns:a16="http://schemas.microsoft.com/office/drawing/2014/main" id="{083D5E55-E713-F2BB-8A05-8FC3E9AB15E4}"/>
              </a:ext>
            </a:extLst>
          </p:cNvPr>
          <p:cNvPicPr>
            <a:picLocks noChangeAspect="1"/>
          </p:cNvPicPr>
          <p:nvPr/>
        </p:nvPicPr>
        <p:blipFill>
          <a:blip r:embed="rId3"/>
          <a:stretch>
            <a:fillRect/>
          </a:stretch>
        </p:blipFill>
        <p:spPr>
          <a:xfrm>
            <a:off x="6295045" y="1712068"/>
            <a:ext cx="5599145" cy="41245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16184"/>
            <a:ext cx="5537005" cy="4803165"/>
          </a:xfrm>
          <a:prstGeom prst="rect">
            <a:avLst/>
          </a:prstGeom>
        </p:spPr>
        <p:txBody>
          <a:bodyPr lIns="91440" tIns="45720" rIns="91440" bIns="45720" anchor="t">
            <a:normAutofit fontScale="70000" lnSpcReduction="20000"/>
          </a:bodyPr>
          <a:lstStyle/>
          <a:p>
            <a:pPr marL="0" indent="0">
              <a:buNone/>
            </a:pPr>
            <a:r>
              <a:rPr lang="en-US" sz="2400" b="1" dirty="0">
                <a:latin typeface="Abadi" panose="020B0604020104020204" pitchFamily="34" charset="0"/>
              </a:rPr>
              <a:t>Objective:</a:t>
            </a:r>
            <a:r>
              <a:rPr lang="en-US" sz="2400" dirty="0">
                <a:latin typeface="Abadi" panose="020B0604020104020204" pitchFamily="34" charset="0"/>
              </a:rPr>
              <a:t> Visualize the outcome of Falcon 9 booster landings across different launch sites using color-coded markers.</a:t>
            </a:r>
          </a:p>
          <a:p>
            <a:pPr marL="0" indent="0">
              <a:buNone/>
            </a:pPr>
            <a:r>
              <a:rPr lang="en-US" sz="2400" b="1" dirty="0">
                <a:latin typeface="Abadi" panose="020B0604020104020204" pitchFamily="34" charset="0"/>
              </a:rPr>
              <a:t>Visualization: </a:t>
            </a:r>
            <a:r>
              <a:rPr lang="en-US" sz="2400" dirty="0">
                <a:latin typeface="Abadi" panose="020B0604020104020204" pitchFamily="34" charset="0"/>
              </a:rPr>
              <a:t>A Folium map is generated with clustered markers representing individual launch events. Each marker’s color reflects the outcome of the landing:</a:t>
            </a:r>
          </a:p>
          <a:p>
            <a:pPr lvl="1"/>
            <a:r>
              <a:rPr lang="en-US" sz="2000" dirty="0">
                <a:latin typeface="Abadi" panose="020B0604020104020204" pitchFamily="34" charset="0"/>
              </a:rPr>
              <a:t>🟢 Green for successful landings</a:t>
            </a:r>
          </a:p>
          <a:p>
            <a:pPr lvl="1"/>
            <a:r>
              <a:rPr lang="en-US" sz="2000" dirty="0">
                <a:latin typeface="Abadi" panose="020B0604020104020204" pitchFamily="34" charset="0"/>
              </a:rPr>
              <a:t>🔴 Red for failures</a:t>
            </a:r>
          </a:p>
          <a:p>
            <a:pPr lvl="1"/>
            <a:r>
              <a:rPr lang="en-US" sz="2000" dirty="0">
                <a:latin typeface="Abadi" panose="020B0604020104020204" pitchFamily="34" charset="0"/>
              </a:rPr>
              <a:t>🟡 Yellow for no attempt or unknown outcome</a:t>
            </a:r>
          </a:p>
          <a:p>
            <a:pPr marL="0" indent="0">
              <a:buNone/>
            </a:pPr>
            <a:r>
              <a:rPr lang="en-US" sz="2400" b="1" dirty="0">
                <a:latin typeface="Abadi" panose="020B0604020104020204" pitchFamily="34" charset="0"/>
              </a:rPr>
              <a:t>Insights:</a:t>
            </a:r>
          </a:p>
          <a:p>
            <a:pPr lvl="1"/>
            <a:r>
              <a:rPr lang="en-US" sz="2000" dirty="0">
                <a:latin typeface="Abadi" panose="020B0604020104020204" pitchFamily="34" charset="0"/>
              </a:rPr>
              <a:t>The map clearly shows that the majority of launches occurred in Florida (CCAFS and KSC).</a:t>
            </a:r>
          </a:p>
          <a:p>
            <a:pPr lvl="1"/>
            <a:r>
              <a:rPr lang="en-US" sz="2000" dirty="0">
                <a:latin typeface="Abadi" panose="020B0604020104020204" pitchFamily="34" charset="0"/>
              </a:rPr>
              <a:t>Most successful landings are concentrated at specific sites, particularly KSC LC-39A.</a:t>
            </a:r>
          </a:p>
          <a:p>
            <a:pPr lvl="1"/>
            <a:r>
              <a:rPr lang="en-US" sz="2000" dirty="0">
                <a:latin typeface="Abadi" panose="020B0604020104020204" pitchFamily="34" charset="0"/>
              </a:rPr>
              <a:t>California’s VAFB site appears to have fewer launch attempts, and a mix of outcomes.</a:t>
            </a:r>
          </a:p>
          <a:p>
            <a:pPr marL="0" indent="0">
              <a:buNone/>
            </a:pPr>
            <a:r>
              <a:rPr lang="en-US" sz="2400" b="1" dirty="0">
                <a:latin typeface="Abadi" panose="020B0604020104020204" pitchFamily="34" charset="0"/>
              </a:rPr>
              <a:t>Interpretation:</a:t>
            </a:r>
            <a:r>
              <a:rPr lang="en-US" sz="2400" dirty="0">
                <a:latin typeface="Abadi" panose="020B0604020104020204" pitchFamily="34" charset="0"/>
              </a:rPr>
              <a:t> The spatial distribution of landing outcomes reveals that SpaceX's reliability has improved over time at its main operational sites, with a high cluster of green markers indicating success. This visual summary supports temporal and spatial pattern analysis in SpaceX operations.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Color</a:t>
            </a:r>
          </a:p>
        </p:txBody>
      </p:sp>
      <p:pic>
        <p:nvPicPr>
          <p:cNvPr id="4" name="Imagen 3">
            <a:extLst>
              <a:ext uri="{FF2B5EF4-FFF2-40B4-BE49-F238E27FC236}">
                <a16:creationId xmlns:a16="http://schemas.microsoft.com/office/drawing/2014/main" id="{D823F8D1-E660-2AEF-DCEA-F26432CDC136}"/>
              </a:ext>
            </a:extLst>
          </p:cNvPr>
          <p:cNvPicPr>
            <a:picLocks noChangeAspect="1"/>
          </p:cNvPicPr>
          <p:nvPr/>
        </p:nvPicPr>
        <p:blipFill>
          <a:blip r:embed="rId3"/>
          <a:stretch>
            <a:fillRect/>
          </a:stretch>
        </p:blipFill>
        <p:spPr>
          <a:xfrm>
            <a:off x="7339256" y="1394703"/>
            <a:ext cx="3946355" cy="2544662"/>
          </a:xfrm>
          <a:prstGeom prst="rect">
            <a:avLst/>
          </a:prstGeom>
        </p:spPr>
      </p:pic>
      <p:pic>
        <p:nvPicPr>
          <p:cNvPr id="12" name="Imagen 11">
            <a:extLst>
              <a:ext uri="{FF2B5EF4-FFF2-40B4-BE49-F238E27FC236}">
                <a16:creationId xmlns:a16="http://schemas.microsoft.com/office/drawing/2014/main" id="{0CD15848-AFDD-E715-9727-2BB0EF941150}"/>
              </a:ext>
            </a:extLst>
          </p:cNvPr>
          <p:cNvPicPr>
            <a:picLocks noChangeAspect="1"/>
          </p:cNvPicPr>
          <p:nvPr/>
        </p:nvPicPr>
        <p:blipFill>
          <a:blip r:embed="rId4"/>
          <a:stretch>
            <a:fillRect/>
          </a:stretch>
        </p:blipFill>
        <p:spPr>
          <a:xfrm>
            <a:off x="7273841" y="3964756"/>
            <a:ext cx="4057606" cy="20354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1815"/>
            <a:ext cx="4958667" cy="4657969"/>
          </a:xfrm>
          <a:prstGeom prst="rect">
            <a:avLst/>
          </a:prstGeom>
        </p:spPr>
        <p:txBody>
          <a:bodyPr lIns="91440" tIns="45720" rIns="91440" bIns="45720" anchor="t">
            <a:normAutofit fontScale="70000" lnSpcReduction="20000"/>
          </a:bodyPr>
          <a:lstStyle/>
          <a:p>
            <a:pPr marL="0" indent="0">
              <a:buNone/>
            </a:pPr>
            <a:r>
              <a:rPr lang="en-US" sz="2400" dirty="0"/>
              <a:t>The folium map displays Launch Complex 40 (SLC-40) with lines pointing to the nearest coastal access points:</a:t>
            </a:r>
          </a:p>
          <a:p>
            <a:pPr lvl="1"/>
            <a:r>
              <a:rPr lang="en-US" sz="2000" dirty="0"/>
              <a:t>East Coast (green line)</a:t>
            </a:r>
          </a:p>
          <a:p>
            <a:pPr lvl="1"/>
            <a:r>
              <a:rPr lang="en-US" sz="2000" dirty="0"/>
              <a:t>West Coast (red line)</a:t>
            </a:r>
          </a:p>
          <a:p>
            <a:pPr marL="0" indent="0">
              <a:buNone/>
            </a:pPr>
            <a:r>
              <a:rPr lang="en-US" sz="2400" b="1" dirty="0"/>
              <a:t>Key Elements:</a:t>
            </a:r>
          </a:p>
          <a:p>
            <a:pPr lvl="1"/>
            <a:r>
              <a:rPr lang="en-US" sz="2000" dirty="0"/>
              <a:t>Two labeled lines connecting the launch site to:</a:t>
            </a:r>
          </a:p>
          <a:p>
            <a:pPr lvl="2"/>
            <a:r>
              <a:rPr lang="en-US" sz="1600" dirty="0"/>
              <a:t>The Atlantic coastline to the east (0.86 km)</a:t>
            </a:r>
          </a:p>
          <a:p>
            <a:pPr lvl="2"/>
            <a:r>
              <a:rPr lang="en-US" sz="1600" dirty="0"/>
              <a:t>The inland coastal boundary to the west (1.07 km)</a:t>
            </a:r>
          </a:p>
          <a:p>
            <a:pPr lvl="1"/>
            <a:r>
              <a:rPr lang="en-US" sz="2000" dirty="0"/>
              <a:t>Color-coded markers and distances aid visual comparison.</a:t>
            </a:r>
          </a:p>
          <a:p>
            <a:r>
              <a:rPr lang="en-US" sz="2400" b="1" dirty="0"/>
              <a:t>Insights:</a:t>
            </a:r>
          </a:p>
          <a:p>
            <a:pPr lvl="1"/>
            <a:r>
              <a:rPr lang="en-US" sz="2000" dirty="0"/>
              <a:t>The launch site is closer to the eastern coastline, a strategic advantage for eastward launches over the ocean.</a:t>
            </a:r>
          </a:p>
          <a:p>
            <a:pPr lvl="1"/>
            <a:r>
              <a:rPr lang="en-US" sz="2000" dirty="0"/>
              <a:t>The measured distances help assess potential risk zones and logistic paths for transport or recovery.</a:t>
            </a:r>
          </a:p>
          <a:p>
            <a:r>
              <a:rPr lang="en-US" sz="2400" b="1" dirty="0"/>
              <a:t>Interpretation:</a:t>
            </a:r>
          </a:p>
          <a:p>
            <a:pPr lvl="1"/>
            <a:r>
              <a:rPr lang="en-US" sz="2000" dirty="0"/>
              <a:t>Including these proximity measures supports operational planning for launch logistics, safety buffers, and recovery strategies, especially in coastal launch facilities like SLC-40.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Analysis – Coastline Distances</a:t>
            </a:r>
          </a:p>
        </p:txBody>
      </p:sp>
      <p:pic>
        <p:nvPicPr>
          <p:cNvPr id="10242" name="Picture 2" descr="Imagen cargada">
            <a:extLst>
              <a:ext uri="{FF2B5EF4-FFF2-40B4-BE49-F238E27FC236}">
                <a16:creationId xmlns:a16="http://schemas.microsoft.com/office/drawing/2014/main" id="{5A73D7B3-A3DB-8717-39E1-CCC0DB63E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275" y="1623646"/>
            <a:ext cx="5653336" cy="180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5422"/>
            <a:ext cx="10530114" cy="4685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SpaceX has revolutionized the space industry with its ability to reuse rocket components, specifically the Falcon 9's first stage. Reusing the first stage significantly reduces the cost of launches, making space exploration more affordable. However, predicting the likelihood of successful landings is still a challenge. The goal of this project is to develop a predictive model that can forecast whether the first stage of a Falcon 9 rocket will land successfully.</a:t>
            </a:r>
          </a:p>
          <a:p>
            <a:pPr marL="0" indent="0">
              <a:spcBef>
                <a:spcPts val="1400"/>
              </a:spcBef>
              <a:buNone/>
            </a:pP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This analysis is crucial not only for optimizing costs but also for improving the efficiency and reliability of rocket launches. By analyzing past launches and identifying patterns, SpaceX can refine its operations and make more informed decisions about future missions.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55261"/>
            <a:ext cx="5325989" cy="4548553"/>
          </a:xfrm>
          <a:prstGeom prst="rect">
            <a:avLst/>
          </a:prstGeom>
        </p:spPr>
        <p:txBody>
          <a:bodyPr vert="horz" lIns="91440" tIns="45720" rIns="91440" bIns="45720" rtlCol="0" anchor="t">
            <a:normAutofit fontScale="85000" lnSpcReduction="20000"/>
          </a:bodyPr>
          <a:lstStyle/>
          <a:p>
            <a:r>
              <a:rPr lang="en-US" sz="2400" b="1" dirty="0">
                <a:latin typeface="Abadi" panose="020B0604020104020204" pitchFamily="34" charset="0"/>
              </a:rPr>
              <a:t>Objective:</a:t>
            </a:r>
          </a:p>
          <a:p>
            <a:pPr lvl="1"/>
            <a:r>
              <a:rPr lang="en-US" sz="2000" dirty="0">
                <a:latin typeface="Abadi" panose="020B0604020104020204" pitchFamily="34" charset="0"/>
              </a:rPr>
              <a:t>Compare the performance of all trained classifiers.</a:t>
            </a:r>
          </a:p>
          <a:p>
            <a:r>
              <a:rPr lang="en-US" sz="2400" b="1" dirty="0">
                <a:latin typeface="Abadi" panose="020B0604020104020204" pitchFamily="34" charset="0"/>
              </a:rPr>
              <a:t>Visualization:</a:t>
            </a:r>
          </a:p>
          <a:p>
            <a:pPr lvl="1"/>
            <a:r>
              <a:rPr lang="en-US" sz="2000" dirty="0">
                <a:latin typeface="Abadi" panose="020B0604020104020204" pitchFamily="34" charset="0"/>
              </a:rPr>
              <a:t>Bar chart showing the accuracy scores of:</a:t>
            </a:r>
          </a:p>
          <a:p>
            <a:pPr lvl="1"/>
            <a:r>
              <a:rPr lang="en-US" sz="2000" dirty="0">
                <a:latin typeface="Abadi" panose="020B0604020104020204" pitchFamily="34" charset="0"/>
              </a:rPr>
              <a:t>Logistic Regression</a:t>
            </a:r>
          </a:p>
          <a:p>
            <a:pPr lvl="1"/>
            <a:r>
              <a:rPr lang="en-US" sz="2000" dirty="0">
                <a:latin typeface="Abadi" panose="020B0604020104020204" pitchFamily="34" charset="0"/>
              </a:rPr>
              <a:t>SVM</a:t>
            </a:r>
          </a:p>
          <a:p>
            <a:pPr lvl="1"/>
            <a:r>
              <a:rPr lang="en-US" sz="2000" dirty="0">
                <a:latin typeface="Abadi" panose="020B0604020104020204" pitchFamily="34" charset="0"/>
              </a:rPr>
              <a:t>Decision Tree</a:t>
            </a:r>
          </a:p>
          <a:p>
            <a:pPr lvl="1"/>
            <a:r>
              <a:rPr lang="en-US" sz="2000" dirty="0">
                <a:latin typeface="Abadi" panose="020B0604020104020204" pitchFamily="34" charset="0"/>
              </a:rPr>
              <a:t>K-Nearest Neighbors (KNN)</a:t>
            </a:r>
          </a:p>
          <a:p>
            <a:r>
              <a:rPr lang="en-US" sz="2400" b="1" dirty="0">
                <a:latin typeface="Abadi" panose="020B0604020104020204" pitchFamily="34" charset="0"/>
              </a:rPr>
              <a:t>Insight:</a:t>
            </a:r>
          </a:p>
          <a:p>
            <a:pPr lvl="1"/>
            <a:r>
              <a:rPr lang="en-US" sz="2000" dirty="0">
                <a:latin typeface="Abadi" panose="020B0604020104020204" pitchFamily="34" charset="0"/>
              </a:rPr>
              <a:t>While Logistic Regression, SVM, and KNN all achieved an accuracy of 0.83, the model with the highest accuracy returned by the selection logic was Logistic Regression. This suggests that </a:t>
            </a:r>
            <a:r>
              <a:rPr lang="en-US" sz="2000" b="1" dirty="0">
                <a:latin typeface="Abadi" panose="020B0604020104020204" pitchFamily="34" charset="0"/>
              </a:rPr>
              <a:t>Logistic Regression was the most robust choice</a:t>
            </a:r>
            <a:r>
              <a:rPr lang="en-US" sz="2000" dirty="0">
                <a:latin typeface="Abadi" panose="020B0604020104020204" pitchFamily="34" charset="0"/>
              </a:rPr>
              <a:t> among the evaluated models for this classification task. The Decision Tree performed notably worse with an accuracy of 0.67.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7978F2B-4170-F2B5-C8CC-2C004D83D9B3}"/>
              </a:ext>
            </a:extLst>
          </p:cNvPr>
          <p:cNvPicPr>
            <a:picLocks noChangeAspect="1"/>
          </p:cNvPicPr>
          <p:nvPr/>
        </p:nvPicPr>
        <p:blipFill>
          <a:blip r:embed="rId3"/>
          <a:stretch>
            <a:fillRect/>
          </a:stretch>
        </p:blipFill>
        <p:spPr>
          <a:xfrm>
            <a:off x="6095999" y="1555261"/>
            <a:ext cx="5652171" cy="41807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7108"/>
            <a:ext cx="5396327" cy="4842242"/>
          </a:xfrm>
          <a:prstGeom prst="rect">
            <a:avLst/>
          </a:prstGeom>
        </p:spPr>
        <p:txBody>
          <a:bodyPr>
            <a:normAutofit fontScale="62500" lnSpcReduction="20000"/>
          </a:bodyPr>
          <a:lstStyle/>
          <a:p>
            <a:pPr marL="0" indent="0">
              <a:buNone/>
            </a:pPr>
            <a:r>
              <a:rPr lang="en-US" sz="2400" b="1" dirty="0">
                <a:latin typeface="Abadi" panose="020B0604020104020204" pitchFamily="34" charset="0"/>
              </a:rPr>
              <a:t>Objective:</a:t>
            </a:r>
          </a:p>
          <a:p>
            <a:pPr marL="0" indent="0">
              <a:buNone/>
            </a:pPr>
            <a:r>
              <a:rPr lang="en-US" sz="2400" dirty="0">
                <a:latin typeface="Abadi" panose="020B0604020104020204" pitchFamily="34" charset="0"/>
              </a:rPr>
              <a:t>Evaluate the classification performance of the best model, Logistic Regression, by visualizing its confusion matrix.</a:t>
            </a:r>
          </a:p>
          <a:p>
            <a:pPr marL="0" indent="0">
              <a:buNone/>
            </a:pPr>
            <a:r>
              <a:rPr lang="en-US" sz="2400" b="1" dirty="0">
                <a:latin typeface="Abadi" panose="020B0604020104020204" pitchFamily="34" charset="0"/>
              </a:rPr>
              <a:t>Visualization:</a:t>
            </a:r>
          </a:p>
          <a:p>
            <a:pPr marL="0" indent="0">
              <a:buNone/>
            </a:pPr>
            <a:r>
              <a:rPr lang="en-US" sz="2400" dirty="0">
                <a:latin typeface="Abadi" panose="020B0604020104020204" pitchFamily="34" charset="0"/>
              </a:rPr>
              <a:t>The confusion matrix summarizes the model’s predictions on the test set:</a:t>
            </a:r>
          </a:p>
          <a:p>
            <a:pPr lvl="1"/>
            <a:r>
              <a:rPr lang="en-US" sz="2000" b="1" dirty="0">
                <a:latin typeface="Abadi" panose="020B0604020104020204" pitchFamily="34" charset="0"/>
              </a:rPr>
              <a:t>True Positive (TP): </a:t>
            </a:r>
            <a:r>
              <a:rPr lang="en-US" sz="2000" dirty="0">
                <a:latin typeface="Abadi" panose="020B0604020104020204" pitchFamily="34" charset="0"/>
              </a:rPr>
              <a:t>12 — correctly predicted landings</a:t>
            </a:r>
          </a:p>
          <a:p>
            <a:pPr lvl="1"/>
            <a:r>
              <a:rPr lang="en-US" sz="2000" b="1" dirty="0">
                <a:latin typeface="Abadi" panose="020B0604020104020204" pitchFamily="34" charset="0"/>
              </a:rPr>
              <a:t>False Positive (FP): </a:t>
            </a:r>
            <a:r>
              <a:rPr lang="en-US" sz="2000" dirty="0">
                <a:latin typeface="Abadi" panose="020B0604020104020204" pitchFamily="34" charset="0"/>
              </a:rPr>
              <a:t>3 — predicted landing, but did not land</a:t>
            </a:r>
          </a:p>
          <a:p>
            <a:pPr lvl="1"/>
            <a:r>
              <a:rPr lang="en-US" sz="2000" b="1" dirty="0">
                <a:latin typeface="Abadi" panose="020B0604020104020204" pitchFamily="34" charset="0"/>
              </a:rPr>
              <a:t>True Negative (TN): </a:t>
            </a:r>
            <a:r>
              <a:rPr lang="en-US" sz="2000" dirty="0">
                <a:latin typeface="Abadi" panose="020B0604020104020204" pitchFamily="34" charset="0"/>
              </a:rPr>
              <a:t>3 — correctly predicted failures to land</a:t>
            </a:r>
          </a:p>
          <a:p>
            <a:pPr lvl="1"/>
            <a:r>
              <a:rPr lang="en-US" sz="2000" b="1" dirty="0">
                <a:latin typeface="Abadi" panose="020B0604020104020204" pitchFamily="34" charset="0"/>
              </a:rPr>
              <a:t>False Negative (FN): </a:t>
            </a:r>
            <a:r>
              <a:rPr lang="en-US" sz="2000" dirty="0">
                <a:latin typeface="Abadi" panose="020B0604020104020204" pitchFamily="34" charset="0"/>
              </a:rPr>
              <a:t>0 — no landings missed by the model</a:t>
            </a:r>
          </a:p>
          <a:p>
            <a:pPr marL="0" indent="0">
              <a:buNone/>
            </a:pPr>
            <a:r>
              <a:rPr lang="en-US" sz="2400" b="1" dirty="0">
                <a:latin typeface="Abadi" panose="020B0604020104020204" pitchFamily="34" charset="0"/>
              </a:rPr>
              <a:t>Insight:</a:t>
            </a:r>
          </a:p>
          <a:p>
            <a:pPr marL="0" indent="0">
              <a:buNone/>
            </a:pPr>
            <a:r>
              <a:rPr lang="en-US" sz="2400" dirty="0">
                <a:latin typeface="Abadi" panose="020B0604020104020204" pitchFamily="34" charset="0"/>
              </a:rPr>
              <a:t>Logistic Regression shows strong predictive performance with:</a:t>
            </a:r>
          </a:p>
          <a:p>
            <a:pPr lvl="1"/>
            <a:r>
              <a:rPr lang="en-US" sz="2000" b="1" dirty="0">
                <a:latin typeface="Abadi" panose="020B0604020104020204" pitchFamily="34" charset="0"/>
              </a:rPr>
              <a:t>High recall </a:t>
            </a:r>
            <a:r>
              <a:rPr lang="en-US" sz="2000" dirty="0">
                <a:latin typeface="Abadi" panose="020B0604020104020204" pitchFamily="34" charset="0"/>
              </a:rPr>
              <a:t>for the 'landed' class (no false negatives)</a:t>
            </a:r>
          </a:p>
          <a:p>
            <a:pPr lvl="1"/>
            <a:r>
              <a:rPr lang="en-US" sz="2000" b="1" dirty="0">
                <a:latin typeface="Abadi" panose="020B0604020104020204" pitchFamily="34" charset="0"/>
              </a:rPr>
              <a:t>Some false positives</a:t>
            </a:r>
            <a:r>
              <a:rPr lang="en-US" sz="2000" dirty="0">
                <a:latin typeface="Abadi" panose="020B0604020104020204" pitchFamily="34" charset="0"/>
              </a:rPr>
              <a:t>, indicating occasional overprediction of landings</a:t>
            </a:r>
          </a:p>
          <a:p>
            <a:pPr lvl="1"/>
            <a:r>
              <a:rPr lang="en-US" sz="2000" b="1" dirty="0">
                <a:latin typeface="Abadi" panose="020B0604020104020204" pitchFamily="34" charset="0"/>
              </a:rPr>
              <a:t>Balanced classification capability</a:t>
            </a:r>
            <a:r>
              <a:rPr lang="en-US" sz="2000" dirty="0">
                <a:latin typeface="Abadi" panose="020B0604020104020204" pitchFamily="34" charset="0"/>
              </a:rPr>
              <a:t>, with the main issue being limited false alarms</a:t>
            </a:r>
          </a:p>
          <a:p>
            <a:pPr marL="0" indent="0">
              <a:buNone/>
            </a:pPr>
            <a:r>
              <a:rPr lang="en-US" sz="2400" b="1" dirty="0">
                <a:latin typeface="Abadi" panose="020B0604020104020204" pitchFamily="34" charset="0"/>
              </a:rPr>
              <a:t>Interpretation:</a:t>
            </a:r>
          </a:p>
          <a:p>
            <a:pPr marL="0" indent="0">
              <a:buNone/>
            </a:pPr>
            <a:r>
              <a:rPr lang="en-US" sz="2400" dirty="0">
                <a:latin typeface="Abadi" panose="020B0604020104020204" pitchFamily="34" charset="0"/>
              </a:rPr>
              <a:t>The model effectively distinguishes between successful and unsuccessful landings. Its perfect recall and balanced accuracy (0.833) justify its selection as the top performer.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91E9AC69-4D28-ED9B-CEEC-1A2AC4AF70C1}"/>
              </a:ext>
            </a:extLst>
          </p:cNvPr>
          <p:cNvPicPr>
            <a:picLocks noChangeAspect="1"/>
          </p:cNvPicPr>
          <p:nvPr/>
        </p:nvPicPr>
        <p:blipFill>
          <a:blip r:embed="rId3"/>
          <a:stretch>
            <a:fillRect/>
          </a:stretch>
        </p:blipFill>
        <p:spPr>
          <a:xfrm>
            <a:off x="6256596" y="1582140"/>
            <a:ext cx="5201376" cy="42868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1477"/>
            <a:ext cx="10515600" cy="4764915"/>
          </a:xfrm>
          <a:prstGeom prst="rect">
            <a:avLst/>
          </a:prstGeom>
        </p:spPr>
        <p:txBody>
          <a:bodyPr>
            <a:normAutofit fontScale="70000" lnSpcReduction="20000"/>
          </a:bodyPr>
          <a:lstStyle/>
          <a:p>
            <a:r>
              <a:rPr lang="en-US" sz="2400" b="1" dirty="0"/>
              <a:t>Launch Success Improved Over Time</a:t>
            </a:r>
            <a:br>
              <a:rPr lang="en-US" sz="2400" dirty="0"/>
            </a:br>
            <a:r>
              <a:rPr lang="en-US" sz="2400" dirty="0"/>
              <a:t>SpaceX has significantly increased its launch success rate since 2013, reaching over 85% by 2020, indicating continuous operational improvement.</a:t>
            </a:r>
          </a:p>
          <a:p>
            <a:r>
              <a:rPr lang="en-US" sz="2400" b="1" dirty="0"/>
              <a:t>Payload Mass and Launch Site Are Related to Success</a:t>
            </a:r>
            <a:br>
              <a:rPr lang="en-US" sz="2400" dirty="0"/>
            </a:br>
            <a:r>
              <a:rPr lang="en-US" sz="2400" dirty="0"/>
              <a:t>Missions with heavier payloads tend to have higher success rates when launched from KSC LC-39A and CCAFS SLC-40, suggesting these are better equipped for complex missions.</a:t>
            </a:r>
          </a:p>
          <a:p>
            <a:r>
              <a:rPr lang="en-US" sz="2400" b="1" dirty="0"/>
              <a:t>Orbit Type Influences Success</a:t>
            </a:r>
            <a:br>
              <a:rPr lang="en-US" sz="2400" dirty="0"/>
            </a:br>
            <a:r>
              <a:rPr lang="en-US" sz="2400" dirty="0"/>
              <a:t>Orbits like LEO, ISS, and SSO show higher success rates than GTO, possibly due to differing technical and risk profiles.</a:t>
            </a:r>
          </a:p>
          <a:p>
            <a:r>
              <a:rPr lang="en-US" sz="2400" b="1" dirty="0"/>
              <a:t>Flight Number Matters in Certain Orbits</a:t>
            </a:r>
            <a:br>
              <a:rPr lang="en-US" sz="2400" b="1" dirty="0"/>
            </a:br>
            <a:r>
              <a:rPr lang="en-US" sz="2400" dirty="0"/>
              <a:t>In the LEO orbit, a higher flight number (i.e., more experience) correlates with higher success, emphasizing learning effects and system reliability.</a:t>
            </a:r>
          </a:p>
          <a:p>
            <a:r>
              <a:rPr lang="en-US" sz="2400" b="1" dirty="0"/>
              <a:t>Proximity to Infrastructure is Strategic</a:t>
            </a:r>
            <a:br>
              <a:rPr lang="en-US" sz="2400" dirty="0"/>
            </a:br>
            <a:r>
              <a:rPr lang="en-US" sz="2400" dirty="0"/>
              <a:t>Launch sites are typically located close to coastlines, roads, and railways, showing clear logistical planning in SpaceX’s infrastructure decisions.</a:t>
            </a:r>
          </a:p>
          <a:p>
            <a:r>
              <a:rPr lang="en-US" sz="2400" b="1" dirty="0"/>
              <a:t>Logistic Regression Is a Strong Predictor</a:t>
            </a:r>
            <a:br>
              <a:rPr lang="en-US" sz="2400" b="1" dirty="0"/>
            </a:br>
            <a:r>
              <a:rPr lang="en-US" sz="2400" dirty="0"/>
              <a:t>Among the ML models tested, Logistic Regression achieved the best predictive performance (83.3% accuracy) for mission success, proving effective in this binary classification task.</a:t>
            </a:r>
          </a:p>
          <a:p>
            <a:r>
              <a:rPr lang="en-US" sz="2400" b="1" dirty="0"/>
              <a:t>Data-Driven Decisions Are Feasible</a:t>
            </a:r>
            <a:br>
              <a:rPr lang="en-US" sz="2400" dirty="0"/>
            </a:br>
            <a:r>
              <a:rPr lang="en-US" sz="2400" dirty="0"/>
              <a:t>The project demonstrated that success probability can be reasonably predicted from structured mission data, supporting future mission planning or resource allocation.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20000"/>
          </a:bodyPr>
          <a:lstStyle/>
          <a:p>
            <a:r>
              <a:rPr lang="es-ES" sz="2400" dirty="0">
                <a:latin typeface="Abadi" panose="020B0604020104020204" pitchFamily="34" charset="0"/>
              </a:rPr>
              <a:t>Python </a:t>
            </a:r>
            <a:r>
              <a:rPr lang="es-ES" sz="2400" dirty="0" err="1">
                <a:latin typeface="Abadi" panose="020B0604020104020204" pitchFamily="34" charset="0"/>
              </a:rPr>
              <a:t>Libraries</a:t>
            </a:r>
            <a:r>
              <a:rPr lang="es-ES" sz="2400" dirty="0">
                <a:latin typeface="Abadi" panose="020B0604020104020204" pitchFamily="34" charset="0"/>
              </a:rPr>
              <a:t>:</a:t>
            </a:r>
          </a:p>
          <a:p>
            <a:pPr lvl="1"/>
            <a:r>
              <a:rPr lang="es-ES" sz="2000" dirty="0">
                <a:latin typeface="Abadi" panose="020B0604020104020204" pitchFamily="34" charset="0"/>
              </a:rPr>
              <a:t>pandas, </a:t>
            </a:r>
            <a:r>
              <a:rPr lang="es-ES" sz="2000" dirty="0" err="1">
                <a:latin typeface="Abadi" panose="020B0604020104020204" pitchFamily="34" charset="0"/>
              </a:rPr>
              <a:t>numpy</a:t>
            </a:r>
            <a:r>
              <a:rPr lang="es-ES" sz="2000" dirty="0">
                <a:latin typeface="Abadi" panose="020B0604020104020204" pitchFamily="34" charset="0"/>
              </a:rPr>
              <a:t>, </a:t>
            </a:r>
            <a:r>
              <a:rPr lang="es-ES" sz="2000" dirty="0" err="1">
                <a:latin typeface="Abadi" panose="020B0604020104020204" pitchFamily="34" charset="0"/>
              </a:rPr>
              <a:t>matplotlib</a:t>
            </a:r>
            <a:r>
              <a:rPr lang="es-ES" sz="2000" dirty="0">
                <a:latin typeface="Abadi" panose="020B0604020104020204" pitchFamily="34" charset="0"/>
              </a:rPr>
              <a:t>, </a:t>
            </a:r>
            <a:r>
              <a:rPr lang="es-ES" sz="2000" dirty="0" err="1">
                <a:latin typeface="Abadi" panose="020B0604020104020204" pitchFamily="34" charset="0"/>
              </a:rPr>
              <a:t>seaborn</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data </a:t>
            </a:r>
            <a:r>
              <a:rPr lang="es-ES" sz="2000" dirty="0" err="1">
                <a:latin typeface="Abadi" panose="020B0604020104020204" pitchFamily="34" charset="0"/>
              </a:rPr>
              <a:t>wrangling</a:t>
            </a:r>
            <a:r>
              <a:rPr lang="es-ES" sz="2000" dirty="0">
                <a:latin typeface="Abadi" panose="020B0604020104020204" pitchFamily="34" charset="0"/>
              </a:rPr>
              <a:t> and </a:t>
            </a:r>
            <a:r>
              <a:rPr lang="es-ES" sz="2000" dirty="0" err="1">
                <a:latin typeface="Abadi" panose="020B0604020104020204" pitchFamily="34" charset="0"/>
              </a:rPr>
              <a:t>plotting</a:t>
            </a:r>
            <a:endParaRPr lang="es-ES" sz="2000" dirty="0">
              <a:latin typeface="Abadi" panose="020B0604020104020204" pitchFamily="34" charset="0"/>
            </a:endParaRPr>
          </a:p>
          <a:p>
            <a:pPr lvl="1"/>
            <a:r>
              <a:rPr lang="es-ES" sz="2000" dirty="0" err="1">
                <a:latin typeface="Abadi" panose="020B0604020104020204" pitchFamily="34" charset="0"/>
              </a:rPr>
              <a:t>folium</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interactive </a:t>
            </a:r>
            <a:r>
              <a:rPr lang="es-ES" sz="2000" dirty="0" err="1">
                <a:latin typeface="Abadi" panose="020B0604020104020204" pitchFamily="34" charset="0"/>
              </a:rPr>
              <a:t>geographic</a:t>
            </a:r>
            <a:r>
              <a:rPr lang="es-ES" sz="2000" dirty="0">
                <a:latin typeface="Abadi" panose="020B0604020104020204" pitchFamily="34" charset="0"/>
              </a:rPr>
              <a:t> </a:t>
            </a:r>
            <a:r>
              <a:rPr lang="es-ES" sz="2000" dirty="0" err="1">
                <a:latin typeface="Abadi" panose="020B0604020104020204" pitchFamily="34" charset="0"/>
              </a:rPr>
              <a:t>maps</a:t>
            </a:r>
            <a:endParaRPr lang="es-ES" sz="2000" dirty="0">
              <a:latin typeface="Abadi" panose="020B0604020104020204" pitchFamily="34" charset="0"/>
            </a:endParaRPr>
          </a:p>
          <a:p>
            <a:pPr lvl="1"/>
            <a:r>
              <a:rPr lang="es-ES" sz="2000" dirty="0" err="1">
                <a:latin typeface="Abadi" panose="020B0604020104020204" pitchFamily="34" charset="0"/>
              </a:rPr>
              <a:t>plotly</a:t>
            </a:r>
            <a:r>
              <a:rPr lang="es-ES" sz="2000" dirty="0">
                <a:latin typeface="Abadi" panose="020B0604020104020204" pitchFamily="34" charset="0"/>
              </a:rPr>
              <a:t>, </a:t>
            </a:r>
            <a:r>
              <a:rPr lang="es-ES" sz="2000" dirty="0" err="1">
                <a:latin typeface="Abadi" panose="020B0604020104020204" pitchFamily="34" charset="0"/>
              </a:rPr>
              <a:t>dash</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interactive </a:t>
            </a:r>
            <a:r>
              <a:rPr lang="es-ES" sz="2000" dirty="0" err="1">
                <a:latin typeface="Abadi" panose="020B0604020104020204" pitchFamily="34" charset="0"/>
              </a:rPr>
              <a:t>dashboards</a:t>
            </a:r>
            <a:endParaRPr lang="es-ES" sz="2000" dirty="0">
              <a:latin typeface="Abadi" panose="020B0604020104020204" pitchFamily="34" charset="0"/>
            </a:endParaRPr>
          </a:p>
          <a:p>
            <a:pPr lvl="1"/>
            <a:r>
              <a:rPr lang="es-ES" sz="2000" dirty="0" err="1">
                <a:latin typeface="Abadi" panose="020B0604020104020204" pitchFamily="34" charset="0"/>
              </a:rPr>
              <a:t>sklearn</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building</a:t>
            </a:r>
            <a:r>
              <a:rPr lang="es-ES" sz="2000" dirty="0">
                <a:latin typeface="Abadi" panose="020B0604020104020204" pitchFamily="34" charset="0"/>
              </a:rPr>
              <a:t> and </a:t>
            </a:r>
            <a:r>
              <a:rPr lang="es-ES" sz="2000" dirty="0" err="1">
                <a:latin typeface="Abadi" panose="020B0604020104020204" pitchFamily="34" charset="0"/>
              </a:rPr>
              <a:t>evaluating</a:t>
            </a:r>
            <a:r>
              <a:rPr lang="es-ES" sz="2000" dirty="0">
                <a:latin typeface="Abadi" panose="020B0604020104020204" pitchFamily="34" charset="0"/>
              </a:rPr>
              <a:t> ML </a:t>
            </a:r>
            <a:r>
              <a:rPr lang="es-ES" sz="2000" dirty="0" err="1">
                <a:latin typeface="Abadi" panose="020B0604020104020204" pitchFamily="34" charset="0"/>
              </a:rPr>
              <a:t>models</a:t>
            </a:r>
            <a:endParaRPr lang="es-ES" sz="2000" dirty="0">
              <a:latin typeface="Abadi" panose="020B0604020104020204" pitchFamily="34" charset="0"/>
            </a:endParaRPr>
          </a:p>
          <a:p>
            <a:pPr lvl="1"/>
            <a:r>
              <a:rPr lang="es-ES" sz="2000" dirty="0">
                <a:latin typeface="Abadi" panose="020B0604020104020204" pitchFamily="34" charset="0"/>
              </a:rPr>
              <a:t>sqlite3, </a:t>
            </a:r>
            <a:r>
              <a:rPr lang="es-ES" sz="2000" dirty="0" err="1">
                <a:latin typeface="Abadi" panose="020B0604020104020204" pitchFamily="34" charset="0"/>
              </a:rPr>
              <a:t>sqlalchemy</a:t>
            </a:r>
            <a:r>
              <a:rPr lang="es-ES" sz="2000" dirty="0">
                <a:latin typeface="Abadi" panose="020B0604020104020204" pitchFamily="34" charset="0"/>
              </a:rPr>
              <a:t> – </a:t>
            </a:r>
            <a:r>
              <a:rPr lang="es-ES" sz="2000" dirty="0" err="1">
                <a:latin typeface="Abadi" panose="020B0604020104020204" pitchFamily="34" charset="0"/>
              </a:rPr>
              <a:t>for</a:t>
            </a:r>
            <a:r>
              <a:rPr lang="es-ES" sz="2000" dirty="0">
                <a:latin typeface="Abadi" panose="020B0604020104020204" pitchFamily="34" charset="0"/>
              </a:rPr>
              <a:t> SQL-</a:t>
            </a:r>
            <a:r>
              <a:rPr lang="es-ES" sz="2000" dirty="0" err="1">
                <a:latin typeface="Abadi" panose="020B0604020104020204" pitchFamily="34" charset="0"/>
              </a:rPr>
              <a:t>based</a:t>
            </a:r>
            <a:r>
              <a:rPr lang="es-ES" sz="2000" dirty="0">
                <a:latin typeface="Abadi" panose="020B0604020104020204" pitchFamily="34" charset="0"/>
              </a:rPr>
              <a:t> </a:t>
            </a:r>
            <a:r>
              <a:rPr lang="es-ES" sz="2000" dirty="0" err="1">
                <a:latin typeface="Abadi" panose="020B0604020104020204" pitchFamily="34" charset="0"/>
              </a:rPr>
              <a:t>analysis</a:t>
            </a:r>
            <a:endParaRPr lang="es-ES" sz="2000" dirty="0">
              <a:latin typeface="Abadi" panose="020B0604020104020204" pitchFamily="34" charset="0"/>
            </a:endParaRPr>
          </a:p>
          <a:p>
            <a:r>
              <a:rPr lang="es-ES" sz="2400" dirty="0" err="1">
                <a:latin typeface="Abadi" panose="020B0604020104020204" pitchFamily="34" charset="0"/>
              </a:rPr>
              <a:t>Visualization</a:t>
            </a:r>
            <a:r>
              <a:rPr lang="es-ES" sz="2400" dirty="0">
                <a:latin typeface="Abadi" panose="020B0604020104020204" pitchFamily="34" charset="0"/>
              </a:rPr>
              <a:t> </a:t>
            </a:r>
            <a:r>
              <a:rPr lang="es-ES" sz="2400" dirty="0" err="1">
                <a:latin typeface="Abadi" panose="020B0604020104020204" pitchFamily="34" charset="0"/>
              </a:rPr>
              <a:t>Types</a:t>
            </a:r>
            <a:r>
              <a:rPr lang="es-ES" sz="2400" dirty="0">
                <a:latin typeface="Abadi" panose="020B0604020104020204" pitchFamily="34" charset="0"/>
              </a:rPr>
              <a:t>:</a:t>
            </a:r>
          </a:p>
          <a:p>
            <a:pPr lvl="1"/>
            <a:r>
              <a:rPr lang="es-ES" sz="2000" dirty="0" err="1">
                <a:latin typeface="Abadi" panose="020B0604020104020204" pitchFamily="34" charset="0"/>
              </a:rPr>
              <a:t>Scatter</a:t>
            </a:r>
            <a:r>
              <a:rPr lang="es-ES" sz="2000" dirty="0">
                <a:latin typeface="Abadi" panose="020B0604020104020204" pitchFamily="34" charset="0"/>
              </a:rPr>
              <a:t> </a:t>
            </a:r>
            <a:r>
              <a:rPr lang="es-ES" sz="2000" dirty="0" err="1">
                <a:latin typeface="Abadi" panose="020B0604020104020204" pitchFamily="34" charset="0"/>
              </a:rPr>
              <a:t>plots</a:t>
            </a:r>
            <a:r>
              <a:rPr lang="es-ES" sz="2000" dirty="0">
                <a:latin typeface="Abadi" panose="020B0604020104020204" pitchFamily="34" charset="0"/>
              </a:rPr>
              <a:t>, bar charts, line charts</a:t>
            </a:r>
          </a:p>
          <a:p>
            <a:pPr lvl="1"/>
            <a:r>
              <a:rPr lang="es-ES" sz="2000" dirty="0">
                <a:latin typeface="Abadi" panose="020B0604020104020204" pitchFamily="34" charset="0"/>
              </a:rPr>
              <a:t>Interactive </a:t>
            </a:r>
            <a:r>
              <a:rPr lang="es-ES" sz="2000" dirty="0" err="1">
                <a:latin typeface="Abadi" panose="020B0604020104020204" pitchFamily="34" charset="0"/>
              </a:rPr>
              <a:t>maps</a:t>
            </a:r>
            <a:r>
              <a:rPr lang="es-ES" sz="2000" dirty="0">
                <a:latin typeface="Abadi" panose="020B0604020104020204" pitchFamily="34" charset="0"/>
              </a:rPr>
              <a:t> </a:t>
            </a:r>
            <a:r>
              <a:rPr lang="es-ES" sz="2000" dirty="0" err="1">
                <a:latin typeface="Abadi" panose="020B0604020104020204" pitchFamily="34" charset="0"/>
              </a:rPr>
              <a:t>with</a:t>
            </a:r>
            <a:r>
              <a:rPr lang="es-ES" sz="2000" dirty="0">
                <a:latin typeface="Abadi" panose="020B0604020104020204" pitchFamily="34" charset="0"/>
              </a:rPr>
              <a:t> </a:t>
            </a:r>
            <a:r>
              <a:rPr lang="es-ES" sz="2000" dirty="0" err="1">
                <a:latin typeface="Abadi" panose="020B0604020104020204" pitchFamily="34" charset="0"/>
              </a:rPr>
              <a:t>markers</a:t>
            </a:r>
            <a:r>
              <a:rPr lang="es-ES" sz="2000" dirty="0">
                <a:latin typeface="Abadi" panose="020B0604020104020204" pitchFamily="34" charset="0"/>
              </a:rPr>
              <a:t>, </a:t>
            </a:r>
            <a:r>
              <a:rPr lang="es-ES" sz="2000" dirty="0" err="1">
                <a:latin typeface="Abadi" panose="020B0604020104020204" pitchFamily="34" charset="0"/>
              </a:rPr>
              <a:t>polylines</a:t>
            </a:r>
            <a:r>
              <a:rPr lang="es-ES" sz="2000" dirty="0">
                <a:latin typeface="Abadi" panose="020B0604020104020204" pitchFamily="34" charset="0"/>
              </a:rPr>
              <a:t>, and </a:t>
            </a:r>
            <a:r>
              <a:rPr lang="es-ES" sz="2000" dirty="0" err="1">
                <a:latin typeface="Abadi" panose="020B0604020104020204" pitchFamily="34" charset="0"/>
              </a:rPr>
              <a:t>popups</a:t>
            </a:r>
            <a:endParaRPr lang="es-ES" sz="2000" dirty="0">
              <a:latin typeface="Abadi" panose="020B0604020104020204" pitchFamily="34" charset="0"/>
            </a:endParaRPr>
          </a:p>
          <a:p>
            <a:pPr lvl="1"/>
            <a:r>
              <a:rPr lang="es-ES" sz="2000" dirty="0" err="1">
                <a:latin typeface="Abadi" panose="020B0604020104020204" pitchFamily="34" charset="0"/>
              </a:rPr>
              <a:t>Confusion</a:t>
            </a:r>
            <a:r>
              <a:rPr lang="es-ES" sz="2000" dirty="0">
                <a:latin typeface="Abadi" panose="020B0604020104020204" pitchFamily="34" charset="0"/>
              </a:rPr>
              <a:t> </a:t>
            </a:r>
            <a:r>
              <a:rPr lang="es-ES" sz="2000" dirty="0" err="1">
                <a:latin typeface="Abadi" panose="020B0604020104020204" pitchFamily="34" charset="0"/>
              </a:rPr>
              <a:t>matrix</a:t>
            </a:r>
            <a:r>
              <a:rPr lang="es-ES" sz="2000" dirty="0">
                <a:latin typeface="Abadi" panose="020B0604020104020204" pitchFamily="34" charset="0"/>
              </a:rPr>
              <a:t> and </a:t>
            </a:r>
            <a:r>
              <a:rPr lang="es-ES" sz="2000" dirty="0" err="1">
                <a:latin typeface="Abadi" panose="020B0604020104020204" pitchFamily="34" charset="0"/>
              </a:rPr>
              <a:t>model</a:t>
            </a:r>
            <a:r>
              <a:rPr lang="es-ES" sz="2000" dirty="0">
                <a:latin typeface="Abadi" panose="020B0604020104020204" pitchFamily="34" charset="0"/>
              </a:rPr>
              <a:t> </a:t>
            </a:r>
            <a:r>
              <a:rPr lang="es-ES" sz="2000" dirty="0" err="1">
                <a:latin typeface="Abadi" panose="020B0604020104020204" pitchFamily="34" charset="0"/>
              </a:rPr>
              <a:t>accuracy</a:t>
            </a:r>
            <a:r>
              <a:rPr lang="es-ES" sz="2000" dirty="0">
                <a:latin typeface="Abadi" panose="020B0604020104020204" pitchFamily="34" charset="0"/>
              </a:rPr>
              <a:t> </a:t>
            </a:r>
            <a:r>
              <a:rPr lang="es-ES" sz="2000" dirty="0" err="1">
                <a:latin typeface="Abadi" panose="020B0604020104020204" pitchFamily="34" charset="0"/>
              </a:rPr>
              <a:t>comparison</a:t>
            </a:r>
            <a:r>
              <a:rPr lang="es-ES" sz="2000" dirty="0">
                <a:latin typeface="Abadi" panose="020B0604020104020204" pitchFamily="34" charset="0"/>
              </a:rPr>
              <a:t> chart</a:t>
            </a:r>
          </a:p>
          <a:p>
            <a:r>
              <a:rPr lang="es-ES" sz="2400" dirty="0" err="1">
                <a:latin typeface="Abadi" panose="020B0604020104020204" pitchFamily="34" charset="0"/>
              </a:rPr>
              <a:t>Other</a:t>
            </a:r>
            <a:r>
              <a:rPr lang="es-ES" sz="2400" dirty="0">
                <a:latin typeface="Abadi" panose="020B0604020104020204" pitchFamily="34" charset="0"/>
              </a:rPr>
              <a:t> Tools:</a:t>
            </a:r>
          </a:p>
          <a:p>
            <a:pPr lvl="1"/>
            <a:r>
              <a:rPr lang="es-ES" sz="2000" dirty="0">
                <a:latin typeface="Abadi" panose="020B0604020104020204" pitchFamily="34" charset="0"/>
              </a:rPr>
              <a:t>GitHub – </a:t>
            </a:r>
            <a:r>
              <a:rPr lang="es-ES" sz="2000" dirty="0" err="1">
                <a:latin typeface="Abadi" panose="020B0604020104020204" pitchFamily="34" charset="0"/>
              </a:rPr>
              <a:t>project</a:t>
            </a:r>
            <a:r>
              <a:rPr lang="es-ES" sz="2000" dirty="0">
                <a:latin typeface="Abadi" panose="020B0604020104020204" pitchFamily="34" charset="0"/>
              </a:rPr>
              <a:t> </a:t>
            </a:r>
            <a:r>
              <a:rPr lang="es-ES" sz="2000" dirty="0" err="1">
                <a:latin typeface="Abadi" panose="020B0604020104020204" pitchFamily="34" charset="0"/>
              </a:rPr>
              <a:t>version</a:t>
            </a:r>
            <a:r>
              <a:rPr lang="es-ES" sz="2000" dirty="0">
                <a:latin typeface="Abadi" panose="020B0604020104020204" pitchFamily="34" charset="0"/>
              </a:rPr>
              <a:t> control and </a:t>
            </a:r>
            <a:r>
              <a:rPr lang="es-ES" sz="2000" dirty="0" err="1">
                <a:latin typeface="Abadi" panose="020B0604020104020204" pitchFamily="34" charset="0"/>
              </a:rPr>
              <a:t>code</a:t>
            </a:r>
            <a:r>
              <a:rPr lang="es-ES" sz="2000" dirty="0">
                <a:latin typeface="Abadi" panose="020B0604020104020204" pitchFamily="34" charset="0"/>
              </a:rPr>
              <a:t> </a:t>
            </a:r>
            <a:r>
              <a:rPr lang="es-ES" sz="2000" dirty="0" err="1">
                <a:latin typeface="Abadi" panose="020B0604020104020204" pitchFamily="34" charset="0"/>
              </a:rPr>
              <a:t>sharing</a:t>
            </a:r>
            <a:endParaRPr lang="es-ES" sz="2000" dirty="0">
              <a:latin typeface="Abadi" panose="020B0604020104020204" pitchFamily="34" charset="0"/>
            </a:endParaRPr>
          </a:p>
          <a:p>
            <a:pPr lvl="1"/>
            <a:r>
              <a:rPr lang="es-ES" sz="2000" dirty="0" err="1">
                <a:latin typeface="Abadi" panose="020B0604020104020204" pitchFamily="34" charset="0"/>
              </a:rPr>
              <a:t>Jupyter</a:t>
            </a:r>
            <a:r>
              <a:rPr lang="es-ES" sz="2000" dirty="0">
                <a:latin typeface="Abadi" panose="020B0604020104020204" pitchFamily="34" charset="0"/>
              </a:rPr>
              <a:t> Notebooks – interactive </a:t>
            </a:r>
            <a:r>
              <a:rPr lang="es-ES" sz="2000" dirty="0" err="1">
                <a:latin typeface="Abadi" panose="020B0604020104020204" pitchFamily="34" charset="0"/>
              </a:rPr>
              <a:t>coding</a:t>
            </a:r>
            <a:r>
              <a:rPr lang="es-ES" sz="2000" dirty="0">
                <a:latin typeface="Abadi" panose="020B0604020104020204" pitchFamily="34" charset="0"/>
              </a:rPr>
              <a:t> and </a:t>
            </a:r>
            <a:r>
              <a:rPr lang="es-ES" sz="2000" dirty="0" err="1">
                <a:latin typeface="Abadi" panose="020B0604020104020204" pitchFamily="34" charset="0"/>
              </a:rPr>
              <a:t>visualization</a:t>
            </a:r>
            <a:endParaRPr lang="es-ES" sz="2000" dirty="0">
              <a:latin typeface="Abadi" panose="020B0604020104020204" pitchFamily="34" charset="0"/>
            </a:endParaRPr>
          </a:p>
          <a:p>
            <a:pPr lvl="1"/>
            <a:r>
              <a:rPr lang="es-ES" sz="2000">
                <a:latin typeface="Abadi" panose="020B0604020104020204" pitchFamily="34" charset="0"/>
              </a:rPr>
              <a:t>PowerPoint </a:t>
            </a:r>
            <a:r>
              <a:rPr lang="es-ES" sz="2000" dirty="0">
                <a:latin typeface="Abadi" panose="020B0604020104020204" pitchFamily="34" charset="0"/>
              </a:rPr>
              <a:t>– final </a:t>
            </a:r>
            <a:r>
              <a:rPr lang="es-ES" sz="2000" dirty="0" err="1">
                <a:latin typeface="Abadi" panose="020B0604020104020204" pitchFamily="34" charset="0"/>
              </a:rPr>
              <a:t>project</a:t>
            </a:r>
            <a:r>
              <a:rPr lang="es-ES" sz="2000" dirty="0">
                <a:latin typeface="Abadi" panose="020B0604020104020204" pitchFamily="34" charset="0"/>
              </a:rPr>
              <a:t> </a:t>
            </a:r>
            <a:r>
              <a:rPr lang="es-ES" sz="2000" dirty="0" err="1">
                <a:latin typeface="Abadi" panose="020B0604020104020204" pitchFamily="34" charset="0"/>
              </a:rPr>
              <a:t>storytelling</a:t>
            </a:r>
            <a:endParaRPr lang="es-ES" sz="2000" dirty="0">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61A940E-CCE5-6062-5DE1-52B76DFD4F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1398FC-8355-D22A-7B3C-B16518124F22}"/>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0364235-9951-5D68-C327-EF9BACD6DCBE}"/>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E0E7B84-821F-E729-92A0-8B0971BAF4E9}"/>
              </a:ext>
            </a:extLst>
          </p:cNvPr>
          <p:cNvSpPr txBox="1">
            <a:spLocks/>
          </p:cNvSpPr>
          <p:nvPr/>
        </p:nvSpPr>
        <p:spPr>
          <a:xfrm>
            <a:off x="828068" y="1564849"/>
            <a:ext cx="10530114" cy="46662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Problems to Find Answers:</a:t>
            </a:r>
            <a:br>
              <a:rPr lang="en-US" sz="2400" b="1" dirty="0">
                <a:solidFill>
                  <a:schemeClr val="accent3">
                    <a:lumMod val="25000"/>
                  </a:schemeClr>
                </a:solidFill>
                <a:latin typeface="Abadi" panose="020B0604020104020204" pitchFamily="34" charset="0"/>
              </a:rPr>
            </a:br>
            <a:endParaRPr lang="en-US" sz="2200" b="1" dirty="0">
              <a:solidFill>
                <a:schemeClr val="accent3">
                  <a:lumMod val="25000"/>
                </a:schemeClr>
              </a:solidFill>
              <a:latin typeface="Abadi" panose="020B0604020104020204" pitchFamily="34" charset="0"/>
            </a:endParaRP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What factors influence the success or failure of Falcon 9 landings?</a:t>
            </a:r>
          </a:p>
          <a:p>
            <a:pPr lvl="1">
              <a:spcBef>
                <a:spcPts val="1400"/>
              </a:spcBef>
            </a:pPr>
            <a:r>
              <a:rPr lang="en-US" sz="1800" dirty="0">
                <a:solidFill>
                  <a:schemeClr val="accent3">
                    <a:lumMod val="25000"/>
                  </a:schemeClr>
                </a:solidFill>
                <a:latin typeface="Abadi" panose="020B0604020104020204" pitchFamily="34" charset="0"/>
              </a:rPr>
              <a:t>Does the launch site impact landing success?</a:t>
            </a:r>
          </a:p>
          <a:p>
            <a:pPr lvl="1">
              <a:spcBef>
                <a:spcPts val="1400"/>
              </a:spcBef>
            </a:pPr>
            <a:r>
              <a:rPr lang="en-US" sz="1800" dirty="0">
                <a:solidFill>
                  <a:schemeClr val="accent3">
                    <a:lumMod val="25000"/>
                  </a:schemeClr>
                </a:solidFill>
                <a:latin typeface="Abadi" panose="020B0604020104020204" pitchFamily="34" charset="0"/>
              </a:rPr>
              <a:t>How does payload mass affect landing outcomes?</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Can we predict the likelihood of a successful landing?</a:t>
            </a:r>
          </a:p>
          <a:p>
            <a:pPr lvl="1">
              <a:spcBef>
                <a:spcPts val="1400"/>
              </a:spcBef>
            </a:pPr>
            <a:r>
              <a:rPr lang="en-US" sz="1800" dirty="0">
                <a:solidFill>
                  <a:schemeClr val="accent3">
                    <a:lumMod val="25000"/>
                  </a:schemeClr>
                </a:solidFill>
                <a:latin typeface="Abadi" panose="020B0604020104020204" pitchFamily="34" charset="0"/>
              </a:rPr>
              <a:t>Can machine learning models, such as Logistic Regression, SVM, and Decision Trees, accurately predict landing success based on various features?</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Which machine learning model performs the best for predicting landing success?</a:t>
            </a:r>
          </a:p>
          <a:p>
            <a:pPr lvl="1">
              <a:spcBef>
                <a:spcPts val="1400"/>
              </a:spcBef>
            </a:pPr>
            <a:r>
              <a:rPr lang="en-US" sz="1800" dirty="0">
                <a:solidFill>
                  <a:schemeClr val="accent3">
                    <a:lumMod val="25000"/>
                  </a:schemeClr>
                </a:solidFill>
                <a:latin typeface="Abadi" panose="020B0604020104020204" pitchFamily="34" charset="0"/>
              </a:rPr>
              <a:t>How can we optimize model hyperparameters to achieve the highest accuracy?</a:t>
            </a:r>
          </a:p>
          <a:p>
            <a:pPr marL="457200" indent="-457200">
              <a:spcBef>
                <a:spcPts val="1400"/>
              </a:spcBef>
              <a:buFont typeface="+mj-lt"/>
              <a:buAutoNum type="arabicPeriod"/>
            </a:pPr>
            <a:r>
              <a:rPr lang="en-US" sz="2200" b="1" dirty="0">
                <a:solidFill>
                  <a:schemeClr val="accent3">
                    <a:lumMod val="25000"/>
                  </a:schemeClr>
                </a:solidFill>
                <a:latin typeface="Abadi" panose="020B0604020104020204" pitchFamily="34" charset="0"/>
              </a:rPr>
              <a:t>How do geographical factors play a role in landing success?</a:t>
            </a:r>
          </a:p>
          <a:p>
            <a:pPr lvl="1">
              <a:spcBef>
                <a:spcPts val="1400"/>
              </a:spcBef>
            </a:pPr>
            <a:r>
              <a:rPr lang="en-US" sz="1800" dirty="0">
                <a:solidFill>
                  <a:schemeClr val="accent3">
                    <a:lumMod val="25000"/>
                  </a:schemeClr>
                </a:solidFill>
                <a:latin typeface="Abadi" panose="020B0604020104020204" pitchFamily="34" charset="0"/>
              </a:rPr>
              <a:t>Can we identify geographical patterns using maps to determine optimal landing sites?</a:t>
            </a:r>
          </a:p>
        </p:txBody>
      </p:sp>
    </p:spTree>
    <p:extLst>
      <p:ext uri="{BB962C8B-B14F-4D97-AF65-F5344CB8AC3E}">
        <p14:creationId xmlns:p14="http://schemas.microsoft.com/office/powerpoint/2010/main" val="111981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C070CBD-FBC1-8B35-9F92-B5BA89C3AA0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081A3D-1E24-D3C2-54E3-D808D15730F5}"/>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CE7061AE-98A6-F12A-7105-821D58FFB4E7}"/>
              </a:ext>
            </a:extLst>
          </p:cNvPr>
          <p:cNvSpPr>
            <a:spLocks noGrp="1"/>
          </p:cNvSpPr>
          <p:nvPr>
            <p:ph idx="4294967295"/>
          </p:nvPr>
        </p:nvSpPr>
        <p:spPr>
          <a:xfrm>
            <a:off x="770011" y="1630837"/>
            <a:ext cx="10589288" cy="4572000"/>
          </a:xfrm>
          <a:prstGeom prst="rect">
            <a:avLst/>
          </a:prstGeom>
        </p:spPr>
        <p:txBody>
          <a:bodyPr/>
          <a:lstStyle/>
          <a:p>
            <a:pPr marL="0" indent="0">
              <a:buNone/>
            </a:pPr>
            <a:r>
              <a:rPr lang="es-ES" sz="2000" b="1" dirty="0"/>
              <a:t>Data </a:t>
            </a:r>
            <a:r>
              <a:rPr lang="es-ES" sz="2000" b="1" dirty="0" err="1"/>
              <a:t>Collection</a:t>
            </a:r>
            <a:r>
              <a:rPr lang="es-ES" sz="2000" b="1" dirty="0"/>
              <a:t> </a:t>
            </a:r>
            <a:r>
              <a:rPr lang="es-ES" sz="2000" b="1" dirty="0" err="1"/>
              <a:t>Process</a:t>
            </a:r>
            <a:r>
              <a:rPr lang="es-ES" sz="2000" dirty="0"/>
              <a:t>:</a:t>
            </a:r>
            <a:endParaRPr lang="en-US" sz="2000" b="1" dirty="0"/>
          </a:p>
          <a:p>
            <a:pPr marL="514350" indent="-514350">
              <a:buFont typeface="+mj-lt"/>
              <a:buAutoNum type="arabicPeriod"/>
            </a:pPr>
            <a:r>
              <a:rPr lang="en-US" sz="2000" b="1" dirty="0"/>
              <a:t>API Data Collection:</a:t>
            </a:r>
            <a:br>
              <a:rPr lang="en-US" sz="2000" b="1" dirty="0"/>
            </a:br>
            <a:r>
              <a:rPr lang="en-US" sz="1800" dirty="0"/>
              <a:t>The launch data was collected using the SpaceX API. The data included information such as the </a:t>
            </a:r>
            <a:r>
              <a:rPr lang="en-US" sz="1800" b="1" dirty="0"/>
              <a:t>launch site, payload mass, orbit type, landing outcomes</a:t>
            </a:r>
            <a:r>
              <a:rPr lang="en-US" sz="1800" dirty="0"/>
              <a:t>, and </a:t>
            </a:r>
            <a:r>
              <a:rPr lang="en-US" sz="1800" b="1" dirty="0"/>
              <a:t>rocket details </a:t>
            </a:r>
            <a:r>
              <a:rPr lang="en-US" sz="1800" dirty="0"/>
              <a:t>(e.g., rocket type, booster version).</a:t>
            </a:r>
          </a:p>
          <a:p>
            <a:pPr lvl="1"/>
            <a:r>
              <a:rPr lang="en-US" sz="1800" dirty="0"/>
              <a:t>API Endpoint: Data was pulled from the SpaceX API's launch data endpoint.</a:t>
            </a:r>
            <a:br>
              <a:rPr lang="en-US" sz="1800" dirty="0"/>
            </a:br>
            <a:endParaRPr lang="en-US" sz="1800" dirty="0"/>
          </a:p>
          <a:p>
            <a:pPr marL="514350" indent="-514350">
              <a:buFont typeface="+mj-lt"/>
              <a:buAutoNum type="arabicPeriod"/>
            </a:pPr>
            <a:r>
              <a:rPr lang="en-US" sz="2000" b="1" dirty="0"/>
              <a:t>Web Scraping:</a:t>
            </a:r>
            <a:br>
              <a:rPr lang="en-US" sz="2000" b="1" dirty="0"/>
            </a:br>
            <a:r>
              <a:rPr lang="en-US" sz="1800" dirty="0"/>
              <a:t>Web scraping was employed to gather additional </a:t>
            </a:r>
            <a:r>
              <a:rPr lang="en-US" sz="1800" b="1" dirty="0"/>
              <a:t>data from Wikipedia</a:t>
            </a:r>
            <a:r>
              <a:rPr lang="en-US" sz="1800" dirty="0"/>
              <a:t>. We specifically targeted the </a:t>
            </a:r>
            <a:r>
              <a:rPr lang="en-US" sz="1800" b="1" dirty="0"/>
              <a:t>list of SpaceX Falcon 9 and Falcon Heavy launches </a:t>
            </a:r>
            <a:r>
              <a:rPr lang="en-US" sz="1800" dirty="0"/>
              <a:t>for more detailed records on landing outcomes and launch specifics.</a:t>
            </a:r>
          </a:p>
          <a:p>
            <a:pPr lvl="1"/>
            <a:r>
              <a:rPr lang="en-US" sz="1800" b="1" dirty="0"/>
              <a:t>Scraping Method: </a:t>
            </a:r>
            <a:r>
              <a:rPr lang="en-US" sz="1800" b="1" dirty="0" err="1"/>
              <a:t>BeautifulSoup</a:t>
            </a:r>
            <a:r>
              <a:rPr lang="en-US" sz="1800" dirty="0"/>
              <a:t> and requests were used for extracting tables from the web page.</a:t>
            </a:r>
            <a:br>
              <a:rPr lang="en-US" sz="1800" dirty="0"/>
            </a:br>
            <a:endParaRPr lang="en-US" sz="1800" dirty="0"/>
          </a:p>
          <a:p>
            <a:pPr marL="514350" indent="-514350">
              <a:buFont typeface="+mj-lt"/>
              <a:buAutoNum type="arabicPeriod"/>
            </a:pPr>
            <a:r>
              <a:rPr lang="en-US" sz="2000" b="1" dirty="0"/>
              <a:t>Database Queries (SQL):</a:t>
            </a:r>
            <a:br>
              <a:rPr lang="en-US" sz="2000" b="1" dirty="0"/>
            </a:br>
            <a:r>
              <a:rPr lang="en-US" sz="1800" dirty="0"/>
              <a:t>A </a:t>
            </a:r>
            <a:r>
              <a:rPr lang="en-US" sz="1800" b="1" dirty="0"/>
              <a:t>SQL database was used </a:t>
            </a:r>
            <a:r>
              <a:rPr lang="en-US" sz="1800" dirty="0"/>
              <a:t>to filter and aggregate launch data. We performed complex </a:t>
            </a:r>
            <a:r>
              <a:rPr lang="en-US" sz="1800" b="1" dirty="0"/>
              <a:t>SQL queries to analyze trends</a:t>
            </a:r>
            <a:r>
              <a:rPr lang="en-US" sz="1800" dirty="0"/>
              <a:t>, such as the number of successful landings per site or payload mass distribution.</a:t>
            </a:r>
          </a:p>
        </p:txBody>
      </p:sp>
      <p:sp>
        <p:nvSpPr>
          <p:cNvPr id="12" name="Title 1">
            <a:extLst>
              <a:ext uri="{FF2B5EF4-FFF2-40B4-BE49-F238E27FC236}">
                <a16:creationId xmlns:a16="http://schemas.microsoft.com/office/drawing/2014/main" id="{B4015753-C732-DB4E-F611-A7D42B5F7EB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952791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437</TotalTime>
  <Words>5248</Words>
  <Application>Microsoft Office PowerPoint</Application>
  <PresentationFormat>Panorámica</PresentationFormat>
  <Paragraphs>518</Paragraphs>
  <Slides>55</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55</vt:i4>
      </vt:variant>
    </vt:vector>
  </HeadingPairs>
  <TitlesOfParts>
    <vt:vector size="60"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Lander Laparra</cp:lastModifiedBy>
  <cp:revision>220</cp:revision>
  <dcterms:created xsi:type="dcterms:W3CDTF">2021-04-29T18:58:34Z</dcterms:created>
  <dcterms:modified xsi:type="dcterms:W3CDTF">2025-06-26T16:18:33Z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